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511" r:id="rId3"/>
    <p:sldId id="274" r:id="rId4"/>
    <p:sldId id="517" r:id="rId5"/>
    <p:sldId id="286" r:id="rId6"/>
    <p:sldId id="512" r:id="rId7"/>
    <p:sldId id="291" r:id="rId8"/>
    <p:sldId id="278" r:id="rId9"/>
    <p:sldId id="515" r:id="rId10"/>
    <p:sldId id="513" r:id="rId11"/>
    <p:sldId id="294" r:id="rId12"/>
    <p:sldId id="296" r:id="rId13"/>
    <p:sldId id="297" r:id="rId14"/>
    <p:sldId id="292" r:id="rId15"/>
    <p:sldId id="514" r:id="rId16"/>
    <p:sldId id="509" r:id="rId17"/>
    <p:sldId id="510" r:id="rId18"/>
    <p:sldId id="518" r:id="rId19"/>
    <p:sldId id="508" r:id="rId20"/>
    <p:sldId id="290" r:id="rId21"/>
    <p:sldId id="289" r:id="rId22"/>
    <p:sldId id="271" r:id="rId23"/>
    <p:sldId id="299" r:id="rId24"/>
    <p:sldId id="273" r:id="rId25"/>
    <p:sldId id="275" r:id="rId26"/>
    <p:sldId id="279" r:id="rId27"/>
    <p:sldId id="280" r:id="rId28"/>
    <p:sldId id="281" r:id="rId29"/>
    <p:sldId id="288" r:id="rId30"/>
    <p:sldId id="283" r:id="rId31"/>
    <p:sldId id="507" r:id="rId32"/>
    <p:sldId id="298" r:id="rId33"/>
    <p:sldId id="293" r:id="rId34"/>
    <p:sldId id="519" r:id="rId35"/>
  </p:sldIdLst>
  <p:sldSz cx="9144000" cy="5143500" type="screen16x9"/>
  <p:notesSz cx="6858000" cy="9144000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1F4E5"/>
    <a:srgbClr val="9BAFCA"/>
    <a:srgbClr val="DEF0BA"/>
    <a:srgbClr val="C2E69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912" autoAdjust="0"/>
  </p:normalViewPr>
  <p:slideViewPr>
    <p:cSldViewPr snapToObjects="1">
      <p:cViewPr varScale="1">
        <p:scale>
          <a:sx n="140" d="100"/>
          <a:sy n="140" d="100"/>
        </p:scale>
        <p:origin x="8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728AD-B8FF-467B-AF5F-4891412E46D0}" type="datetimeFigureOut">
              <a:rPr lang="de-DE" smtClean="0"/>
              <a:t>16.07.2024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A045E6-D734-4DB2-BEE5-DF972DD20C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502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Redirect Re-electrification to mixed electricity node?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4689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8000" y="4230000"/>
            <a:ext cx="7560000" cy="324000"/>
          </a:xfrm>
        </p:spPr>
        <p:txBody>
          <a:bodyPr/>
          <a:lstStyle>
            <a:lvl1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1pPr>
            <a:lvl2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2pPr>
            <a:lvl3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3pPr>
            <a:lvl4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4pPr>
            <a:lvl5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5pPr>
            <a:lvl6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6pPr>
            <a:lvl7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7pPr>
            <a:lvl8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8pPr>
            <a:lvl9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68000" y="4587974"/>
            <a:ext cx="7560000" cy="144000"/>
          </a:xfrm>
        </p:spPr>
        <p:txBody>
          <a:bodyPr/>
          <a:lstStyle>
            <a:lvl1pPr>
              <a:defRPr sz="90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0D81F06-1D47-4C44-8C29-89662B0E1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000" y="3262152"/>
            <a:ext cx="2505600" cy="173898"/>
          </a:xfrm>
          <a:prstGeom prst="rect">
            <a:avLst/>
          </a:prstGeom>
        </p:spPr>
      </p:pic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84C7B36F-18FD-48F5-9A0D-FC40AEE68D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-1"/>
            <a:ext cx="8182800" cy="3186000"/>
          </a:xfrm>
          <a:custGeom>
            <a:avLst/>
            <a:gdLst>
              <a:gd name="connsiteX0" fmla="*/ 0 w 8182800"/>
              <a:gd name="connsiteY0" fmla="*/ 0 h 3186000"/>
              <a:gd name="connsiteX1" fmla="*/ 8182800 w 8182800"/>
              <a:gd name="connsiteY1" fmla="*/ 0 h 3186000"/>
              <a:gd name="connsiteX2" fmla="*/ 8182800 w 8182800"/>
              <a:gd name="connsiteY2" fmla="*/ 1 h 3186000"/>
              <a:gd name="connsiteX3" fmla="*/ 7225201 w 8182800"/>
              <a:gd name="connsiteY3" fmla="*/ 1 h 3186000"/>
              <a:gd name="connsiteX4" fmla="*/ 7225201 w 8182800"/>
              <a:gd name="connsiteY4" fmla="*/ 1440001 h 3186000"/>
              <a:gd name="connsiteX5" fmla="*/ 8182800 w 8182800"/>
              <a:gd name="connsiteY5" fmla="*/ 1440001 h 3186000"/>
              <a:gd name="connsiteX6" fmla="*/ 8182800 w 8182800"/>
              <a:gd name="connsiteY6" fmla="*/ 3186000 h 3186000"/>
              <a:gd name="connsiteX7" fmla="*/ 0 w 8182800"/>
              <a:gd name="connsiteY7" fmla="*/ 3186000 h 31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82800" h="3186000">
                <a:moveTo>
                  <a:pt x="0" y="0"/>
                </a:moveTo>
                <a:lnTo>
                  <a:pt x="8182800" y="0"/>
                </a:lnTo>
                <a:lnTo>
                  <a:pt x="8182800" y="1"/>
                </a:lnTo>
                <a:lnTo>
                  <a:pt x="7225201" y="1"/>
                </a:lnTo>
                <a:lnTo>
                  <a:pt x="7225201" y="1440001"/>
                </a:lnTo>
                <a:lnTo>
                  <a:pt x="8182800" y="1440001"/>
                </a:lnTo>
                <a:lnTo>
                  <a:pt x="8182800" y="3186000"/>
                </a:lnTo>
                <a:lnTo>
                  <a:pt x="0" y="318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C28E9FB3-DC3C-4E55-9877-2DEEAAB329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5200" y="0"/>
            <a:ext cx="1440362" cy="1440000"/>
          </a:xfrm>
          <a:prstGeom prst="rect">
            <a:avLst/>
          </a:prstGeom>
        </p:spPr>
      </p:pic>
      <p:sp>
        <p:nvSpPr>
          <p:cNvPr id="23" name="Titel 22">
            <a:extLst>
              <a:ext uri="{FF2B5EF4-FFF2-40B4-BE49-F238E27FC236}">
                <a16:creationId xmlns:a16="http://schemas.microsoft.com/office/drawing/2014/main" id="{259FB325-4F00-4E24-9BB5-CBE59A8EE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3545998"/>
            <a:ext cx="5112112" cy="558001"/>
          </a:xfrm>
        </p:spPr>
        <p:txBody>
          <a:bodyPr/>
          <a:lstStyle>
            <a:lvl1pPr>
              <a:lnSpc>
                <a:spcPts val="2500"/>
              </a:lnSpc>
              <a:defRPr cap="all" baseline="0"/>
            </a:lvl1pPr>
          </a:lstStyle>
          <a:p>
            <a:pPr lvl="0"/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25562" y="3349101"/>
            <a:ext cx="2340000" cy="82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" y="918000"/>
            <a:ext cx="3240000" cy="33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04000" y="954000"/>
            <a:ext cx="4536000" cy="3024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119991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3" userDrawn="1">
          <p15:clr>
            <a:srgbClr val="FBAE40"/>
          </p15:clr>
        </p15:guide>
        <p15:guide id="2" pos="5444" userDrawn="1">
          <p15:clr>
            <a:srgbClr val="FBAE40"/>
          </p15:clr>
        </p15:guide>
        <p15:guide id="3" orient="horz" pos="596" userDrawn="1">
          <p15:clr>
            <a:srgbClr val="FBAE40"/>
          </p15:clr>
        </p15:guide>
        <p15:guide id="4" orient="horz" pos="250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Bild inkl. Bildunter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" y="918000"/>
            <a:ext cx="4104000" cy="33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80000" y="954000"/>
            <a:ext cx="3960000" cy="264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8C92916-9C2D-4160-84A7-92C7AE8C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0000" y="3708000"/>
            <a:ext cx="3960000" cy="576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0"/>
            <a:endParaRPr lang="de-DE" dirty="0"/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587194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 userDrawn="1">
          <p15:clr>
            <a:srgbClr val="FBAE40"/>
          </p15:clr>
        </p15:guide>
        <p15:guide id="2" pos="5444" userDrawn="1">
          <p15:clr>
            <a:srgbClr val="FBAE40"/>
          </p15:clr>
        </p15:guide>
        <p15:guide id="3" orient="horz" pos="596" userDrawn="1">
          <p15:clr>
            <a:srgbClr val="FBAE40"/>
          </p15:clr>
        </p15:guide>
        <p15:guide id="4" orient="horz" pos="226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Bild inkl. Bildunterzeile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220000" y="918000"/>
            <a:ext cx="3420000" cy="33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8000" y="954000"/>
            <a:ext cx="3960000" cy="264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8C92916-9C2D-4160-84A7-92C7AE8C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000" y="3708000"/>
            <a:ext cx="3960000" cy="576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0"/>
            <a:endParaRPr lang="de-DE" dirty="0"/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413746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26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" y="918000"/>
            <a:ext cx="5400000" cy="33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0000" y="954000"/>
            <a:ext cx="2160000" cy="144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3CCF540-0E4F-47A6-981D-1A856FBCB4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80000" y="2628000"/>
            <a:ext cx="2160000" cy="144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56241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77" userDrawn="1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1653" userDrawn="1">
          <p15:clr>
            <a:srgbClr val="FBAE40"/>
          </p15:clr>
        </p15:guide>
        <p15:guide id="5" orient="horz" pos="2564" userDrawn="1">
          <p15:clr>
            <a:srgbClr val="FBAE40"/>
          </p15:clr>
        </p15:guide>
        <p15:guide id="6" orient="horz" pos="1513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2 Bilder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40000" y="918000"/>
            <a:ext cx="5400000" cy="33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8000" y="954000"/>
            <a:ext cx="2160000" cy="144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3CCF540-0E4F-47A6-981D-1A856FBCB4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8000" y="2628000"/>
            <a:ext cx="2160000" cy="144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987010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8" userDrawn="1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1653">
          <p15:clr>
            <a:srgbClr val="FBAE40"/>
          </p15:clr>
        </p15:guide>
        <p15:guide id="5" orient="horz" pos="2564">
          <p15:clr>
            <a:srgbClr val="FBAE40"/>
          </p15:clr>
        </p15:guide>
        <p15:guide id="6" orient="horz" pos="151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2F6D41-300A-44A6-A773-F84C7424C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5674647-E98A-4E91-B769-603FBD38F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3634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7FEC2D-DBFC-481D-89EF-55316F02D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C5583F-31A1-412C-900F-41106AD7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1779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HERVORHEBUNG MIT VIEL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8A6D120-9FDF-4BA4-88F2-0C6E4507EEA9}"/>
              </a:ext>
            </a:extLst>
          </p:cNvPr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15F71-44DB-4D13-AE55-D28F1D1B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756000"/>
            <a:ext cx="8172000" cy="720000"/>
          </a:xfrm>
        </p:spPr>
        <p:txBody>
          <a:bodyPr/>
          <a:lstStyle>
            <a:lvl1pPr>
              <a:lnSpc>
                <a:spcPts val="57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3B6EDCF-E80D-4E83-A8E4-8D2B26F44C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000" y="1476441"/>
            <a:ext cx="8172000" cy="1439863"/>
          </a:xfrm>
        </p:spPr>
        <p:txBody>
          <a:bodyPr/>
          <a:lstStyle>
            <a:lvl1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1pPr>
            <a:lvl2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2pPr>
            <a:lvl3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3pPr>
            <a:lvl4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4pPr>
            <a:lvl5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5pPr>
            <a:lvl6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6pPr>
            <a:lvl7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7pPr>
            <a:lvl8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8pPr>
            <a:lvl9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Hervorhebung</a:t>
            </a:r>
          </a:p>
        </p:txBody>
      </p:sp>
    </p:spTree>
    <p:extLst>
      <p:ext uri="{BB962C8B-B14F-4D97-AF65-F5344CB8AC3E}">
        <p14:creationId xmlns:p14="http://schemas.microsoft.com/office/powerpoint/2010/main" val="2910894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HERVORHEBUNG MIT VIEL INH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8A6D120-9FDF-4BA4-88F2-0C6E4507EEA9}"/>
              </a:ext>
            </a:extLst>
          </p:cNvPr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15F71-44DB-4D13-AE55-D28F1D1B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828000"/>
            <a:ext cx="8172000" cy="540000"/>
          </a:xfrm>
        </p:spPr>
        <p:txBody>
          <a:bodyPr/>
          <a:lstStyle>
            <a:lvl1pPr>
              <a:lnSpc>
                <a:spcPts val="44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3B6EDCF-E80D-4E83-A8E4-8D2B26F44C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000" y="1367999"/>
            <a:ext cx="8172000" cy="2916000"/>
          </a:xfrm>
        </p:spPr>
        <p:txBody>
          <a:bodyPr/>
          <a:lstStyle>
            <a:lvl1pPr>
              <a:lnSpc>
                <a:spcPts val="4400"/>
              </a:lnSpc>
              <a:spcAft>
                <a:spcPts val="0"/>
              </a:spcAft>
              <a:defRPr sz="3600" b="0">
                <a:solidFill>
                  <a:schemeClr val="bg1"/>
                </a:solidFill>
              </a:defRPr>
            </a:lvl1pPr>
            <a:lvl2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2pPr>
            <a:lvl3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3pPr>
            <a:lvl4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4pPr>
            <a:lvl5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5pPr>
            <a:lvl6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6pPr>
            <a:lvl7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7pPr>
            <a:lvl8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8pPr>
            <a:lvl9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Hervorhebung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70510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 defTabSz="234000">
              <a:tabLst>
                <a:tab pos="234000" algn="l"/>
              </a:tabLst>
              <a:defRPr/>
            </a:lvl2pPr>
            <a:lvl3pPr defTabSz="234000">
              <a:tabLst>
                <a:tab pos="234000" algn="l"/>
              </a:tabLst>
              <a:defRPr/>
            </a:lvl3pPr>
            <a:lvl4pPr defTabSz="234000">
              <a:tabLst>
                <a:tab pos="234000" algn="l"/>
              </a:tabLst>
              <a:defRPr/>
            </a:lvl4pPr>
            <a:lvl5pPr defTabSz="234000">
              <a:tabLst>
                <a:tab pos="234000" algn="l"/>
              </a:tabLst>
              <a:defRPr/>
            </a:lvl5pPr>
            <a:lvl6pPr marL="0" indent="0" defTabSz="234000">
              <a:buFont typeface="+mj-lt"/>
              <a:buNone/>
              <a:tabLst>
                <a:tab pos="234000" algn="l"/>
              </a:tabLst>
              <a:defRPr/>
            </a:lvl6pPr>
            <a:lvl7pPr defTabSz="234000">
              <a:tabLst>
                <a:tab pos="234000" algn="l"/>
              </a:tabLst>
              <a:defRPr/>
            </a:lvl7pPr>
            <a:lvl8pPr defTabSz="234000">
              <a:tabLst>
                <a:tab pos="234000" algn="l"/>
              </a:tabLst>
              <a:defRPr/>
            </a:lvl8pPr>
            <a:lvl9pPr defTabSz="234000">
              <a:tabLst>
                <a:tab pos="234000" algn="l"/>
              </a:tabLst>
              <a:defRPr/>
            </a:lvl9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 //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F5A8BB0B-4BD0-4791-8A9B-89C9D0000E3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68000" y="918000"/>
            <a:ext cx="8172000" cy="336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  <p:grpSp>
        <p:nvGrpSpPr>
          <p:cNvPr id="6" name="Regieanweisungen">
            <a:extLst>
              <a:ext uri="{FF2B5EF4-FFF2-40B4-BE49-F238E27FC236}">
                <a16:creationId xmlns:a16="http://schemas.microsoft.com/office/drawing/2014/main" id="{20CE116F-C667-495A-B654-8B72C3A079E7}"/>
              </a:ext>
            </a:extLst>
          </p:cNvPr>
          <p:cNvGrpSpPr/>
          <p:nvPr userDrawn="1"/>
        </p:nvGrpSpPr>
        <p:grpSpPr>
          <a:xfrm>
            <a:off x="-2628800" y="-468000"/>
            <a:ext cx="14833648" cy="6083999"/>
            <a:chOff x="-2628800" y="-468000"/>
            <a:chExt cx="14833648" cy="6083999"/>
          </a:xfrm>
        </p:grpSpPr>
        <p:sp>
          <p:nvSpPr>
            <p:cNvPr id="16" name="Listenebenen">
              <a:extLst>
                <a:ext uri="{FF2B5EF4-FFF2-40B4-BE49-F238E27FC236}">
                  <a16:creationId xmlns:a16="http://schemas.microsoft.com/office/drawing/2014/main" id="{84A0104B-AA90-4DE7-ADAE-6959FBC15DB1}"/>
                </a:ext>
              </a:extLst>
            </p:cNvPr>
            <p:cNvSpPr txBox="1"/>
            <p:nvPr userDrawn="1"/>
          </p:nvSpPr>
          <p:spPr>
            <a:xfrm rot="10800000" flipH="1" flipV="1">
              <a:off x="-2628800" y="1368000"/>
              <a:ext cx="2520800" cy="1527786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05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Einfärbung einer Spalte/Zeile: </a:t>
              </a:r>
              <a:br>
                <a:rPr lang="de-DE" sz="12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Markieren der Spalte/Zeile:</a:t>
              </a:r>
            </a:p>
            <a:p>
              <a:pPr marL="0" marR="0" lvl="0" indent="0" algn="r" defTabSz="905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 Entwurf / Tabellentools &gt; Schattierung &gt;</a:t>
              </a:r>
            </a:p>
            <a:p>
              <a:pPr marL="0" marR="0" lvl="0" indent="0" algn="r" defTabSz="905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de-DE" sz="1200" b="1" baseline="0" dirty="0">
                <a:solidFill>
                  <a:schemeClr val="tx1"/>
                </a:solidFill>
                <a:latin typeface="+mn-lt"/>
              </a:endParaRPr>
            </a:p>
            <a:p>
              <a:pPr marL="0" marR="0" lvl="0" indent="0" algn="r" defTabSz="905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Die gewünschte Farbe aus den Designfarben auswählen</a:t>
              </a:r>
            </a:p>
          </p:txBody>
        </p:sp>
        <p:sp>
          <p:nvSpPr>
            <p:cNvPr id="10" name="Zurücksetzen">
              <a:extLst>
                <a:ext uri="{FF2B5EF4-FFF2-40B4-BE49-F238E27FC236}">
                  <a16:creationId xmlns:a16="http://schemas.microsoft.com/office/drawing/2014/main" id="{431D1FFE-03BA-4520-A89B-CDD1BC7E4751}"/>
                </a:ext>
              </a:extLst>
            </p:cNvPr>
            <p:cNvSpPr txBox="1"/>
            <p:nvPr userDrawn="1"/>
          </p:nvSpPr>
          <p:spPr>
            <a:xfrm rot="10800000" flipH="1" flipV="1">
              <a:off x="9252000" y="648000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bringen über Menü: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38EA8585-E11F-4D10-9DAB-78E6756B2D63}"/>
                </a:ext>
              </a:extLst>
            </p:cNvPr>
            <p:cNvSpPr txBox="1"/>
            <p:nvPr userDrawn="1"/>
          </p:nvSpPr>
          <p:spPr>
            <a:xfrm rot="10800000" flipH="1" flipV="1">
              <a:off x="431801" y="-468000"/>
              <a:ext cx="82804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033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Löschen einer Spalte/Zeile: </a:t>
              </a: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Markieren der Spalte/Zeile: Layout &gt; Löschen &gt; Spalte bzw. Zeile löschen</a:t>
              </a:r>
            </a:p>
          </p:txBody>
        </p:sp>
        <p:sp>
          <p:nvSpPr>
            <p:cNvPr id="12" name="Fußzeile">
              <a:extLst>
                <a:ext uri="{FF2B5EF4-FFF2-40B4-BE49-F238E27FC236}">
                  <a16:creationId xmlns:a16="http://schemas.microsoft.com/office/drawing/2014/main" id="{4EFB3271-7B15-42ED-A704-B39FAEDC1436}"/>
                </a:ext>
              </a:extLst>
            </p:cNvPr>
            <p:cNvSpPr txBox="1"/>
            <p:nvPr userDrawn="1"/>
          </p:nvSpPr>
          <p:spPr>
            <a:xfrm rot="10800000" flipH="1" flipV="1">
              <a:off x="431800" y="5255998"/>
              <a:ext cx="8280400" cy="360001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033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sp>
          <p:nvSpPr>
            <p:cNvPr id="13" name="Layoutwechsel">
              <a:extLst>
                <a:ext uri="{FF2B5EF4-FFF2-40B4-BE49-F238E27FC236}">
                  <a16:creationId xmlns:a16="http://schemas.microsoft.com/office/drawing/2014/main" id="{6BCDAEA0-53BC-4E57-84CA-5C530F05A90E}"/>
                </a:ext>
              </a:extLst>
            </p:cNvPr>
            <p:cNvSpPr txBox="1"/>
            <p:nvPr userDrawn="1"/>
          </p:nvSpPr>
          <p:spPr>
            <a:xfrm rot="10800000" flipH="1" flipV="1">
              <a:off x="9252000" y="2283786"/>
              <a:ext cx="2952848" cy="1044048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Einfügen einer Spalte/Zeile: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Markieren der Spalte/Zeile neben der eine weitere eingefügt werden soll: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Layout &gt; Hier die gewünschte Einfügeoption auswählen</a:t>
              </a:r>
            </a:p>
          </p:txBody>
        </p:sp>
      </p:grp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4573989D-8FFD-4555-AAB7-592C2CE3AC9F}"/>
              </a:ext>
            </a:extLst>
          </p:cNvPr>
          <p:cNvCxnSpPr/>
          <p:nvPr userDrawn="1"/>
        </p:nvCxnSpPr>
        <p:spPr>
          <a:xfrm>
            <a:off x="0" y="4485600"/>
            <a:ext cx="9144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F3269418-AEC9-43D6-9A0C-41CA02546B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513"/>
          <a:stretch/>
        </p:blipFill>
        <p:spPr>
          <a:xfrm>
            <a:off x="9252000" y="3327773"/>
            <a:ext cx="2067213" cy="86415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81CC49D-33BF-49DC-B533-86BE2EB412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08000" y="4679640"/>
            <a:ext cx="1512000" cy="28872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36096" y="4528608"/>
            <a:ext cx="157900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41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514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Vollbild durch klicken einfügen.</a:t>
            </a:r>
          </a:p>
        </p:txBody>
      </p:sp>
    </p:spTree>
    <p:extLst>
      <p:ext uri="{BB962C8B-B14F-4D97-AF65-F5344CB8AC3E}">
        <p14:creationId xmlns:p14="http://schemas.microsoft.com/office/powerpoint/2010/main" val="3911177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2052000" y="468000"/>
            <a:ext cx="5040000" cy="336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51999" y="3952800"/>
            <a:ext cx="5040000" cy="324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325704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92" userDrawn="1">
          <p15:clr>
            <a:srgbClr val="FBAE40"/>
          </p15:clr>
        </p15:guide>
        <p15:guide id="2" pos="4468" userDrawn="1">
          <p15:clr>
            <a:srgbClr val="FBAE40"/>
          </p15:clr>
        </p15:guide>
        <p15:guide id="3" orient="horz" pos="291" userDrawn="1">
          <p15:clr>
            <a:srgbClr val="FBAE40"/>
          </p15:clr>
        </p15:guide>
        <p15:guide id="4" orient="horz" pos="241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000" y="468000"/>
            <a:ext cx="3960000" cy="264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000" y="3240000"/>
            <a:ext cx="3960000" cy="1044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</a:t>
            </a:r>
            <a:r>
              <a:rPr lang="de-DE" dirty="0" err="1"/>
              <a:t>Bildunterzeile</a:t>
            </a:r>
            <a:r>
              <a:rPr lang="de-DE" dirty="0"/>
              <a:t>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CFABEA7C-7103-4FAC-AAB1-B8FF068486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80000" y="468000"/>
            <a:ext cx="3960000" cy="264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9CA26BD8-E4CD-4A9F-ACC0-895F1FD274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0000" y="3240000"/>
            <a:ext cx="3960000" cy="1044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</a:t>
            </a:r>
            <a:r>
              <a:rPr lang="de-DE" dirty="0" err="1"/>
              <a:t>Bildunterzeile</a:t>
            </a:r>
            <a:r>
              <a:rPr lang="de-DE" dirty="0"/>
              <a:t> // für weitere Ebenen (Text)  &gt;&gt; Menü &gt; Start &gt; Absatz &gt; Listenebene erhöhen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622643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 userDrawn="1">
          <p15:clr>
            <a:srgbClr val="FBAE40"/>
          </p15:clr>
        </p15:guide>
        <p15:guide id="2" pos="5443" userDrawn="1">
          <p15:clr>
            <a:srgbClr val="FBAE40"/>
          </p15:clr>
        </p15:guide>
        <p15:guide id="3" orient="horz" pos="291">
          <p15:clr>
            <a:srgbClr val="FBAE40"/>
          </p15:clr>
        </p15:guide>
        <p15:guide id="4" orient="horz" pos="1963" userDrawn="1">
          <p15:clr>
            <a:srgbClr val="FBAE40"/>
          </p15:clr>
        </p15:guide>
        <p15:guide id="5" pos="279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inkl.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000" y="954000"/>
            <a:ext cx="3960000" cy="264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000" y="3708000"/>
            <a:ext cx="3960000" cy="576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CFABEA7C-7103-4FAC-AAB1-B8FF068486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80000" y="954000"/>
            <a:ext cx="3960000" cy="264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9CA26BD8-E4CD-4A9F-ACC0-895F1FD274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0000" y="3708000"/>
            <a:ext cx="3960000" cy="576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B3784F-BC20-4A45-986C-728B00F596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</p:spTree>
    <p:extLst>
      <p:ext uri="{BB962C8B-B14F-4D97-AF65-F5344CB8AC3E}">
        <p14:creationId xmlns:p14="http://schemas.microsoft.com/office/powerpoint/2010/main" val="4262250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3" orient="horz" pos="596" userDrawn="1">
          <p15:clr>
            <a:srgbClr val="FBAE40"/>
          </p15:clr>
        </p15:guide>
        <p15:guide id="4" orient="horz" pos="2269" userDrawn="1">
          <p15:clr>
            <a:srgbClr val="FBAE40"/>
          </p15:clr>
        </p15:guide>
        <p15:guide id="5" pos="2790">
          <p15:clr>
            <a:srgbClr val="FBAE40"/>
          </p15:clr>
        </p15:guide>
        <p15:guide id="6" pos="544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468000" y="396000"/>
            <a:ext cx="7560000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KAPITEL | CHART-HEADLINE</a:t>
            </a: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468000" y="918000"/>
            <a:ext cx="7560000" cy="336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(Text und Aufzählungen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360000" y="5524114"/>
            <a:ext cx="4284008" cy="17998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9pPr>
          </a:lstStyle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720000" y="4751999"/>
            <a:ext cx="4284048" cy="1296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9pPr>
          </a:lstStyle>
          <a:p>
            <a:r>
              <a:rPr lang="de-DE" dirty="0"/>
              <a:t>Titel | ggf. weitere Angaben</a:t>
            </a:r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324000" y="4752000"/>
            <a:ext cx="252000" cy="10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9pPr>
          </a:lstStyle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grpSp>
        <p:nvGrpSpPr>
          <p:cNvPr id="31" name="Regieanweisungen"/>
          <p:cNvGrpSpPr/>
          <p:nvPr userDrawn="1"/>
        </p:nvGrpSpPr>
        <p:grpSpPr>
          <a:xfrm>
            <a:off x="-2088000" y="-468000"/>
            <a:ext cx="13284000" cy="6083999"/>
            <a:chOff x="-2088000" y="-468000"/>
            <a:chExt cx="13284000" cy="6083999"/>
          </a:xfrm>
        </p:grpSpPr>
        <p:grpSp>
          <p:nvGrpSpPr>
            <p:cNvPr id="29" name="Listenebenen"/>
            <p:cNvGrpSpPr/>
            <p:nvPr userDrawn="1"/>
          </p:nvGrpSpPr>
          <p:grpSpPr>
            <a:xfrm>
              <a:off x="-2088000" y="1368000"/>
              <a:ext cx="1980000" cy="2319874"/>
              <a:chOff x="-2088000" y="1368000"/>
              <a:chExt cx="1980000" cy="2319874"/>
            </a:xfrm>
          </p:grpSpPr>
          <p:sp>
            <p:nvSpPr>
              <p:cNvPr id="12" name="Text // Listenebene erhöhen"/>
              <p:cNvSpPr txBox="1"/>
              <p:nvPr userDrawn="1"/>
            </p:nvSpPr>
            <p:spPr>
              <a:xfrm>
                <a:off x="-2016000" y="2787874"/>
                <a:ext cx="936000" cy="39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13" name="Text // Listenebene verringern"/>
              <p:cNvSpPr txBox="1"/>
              <p:nvPr userDrawn="1"/>
            </p:nvSpPr>
            <p:spPr>
              <a:xfrm>
                <a:off x="-2016000" y="3291874"/>
                <a:ext cx="936000" cy="39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25" name="Listenebenen"/>
              <p:cNvSpPr txBox="1"/>
              <p:nvPr userDrawn="1"/>
            </p:nvSpPr>
            <p:spPr>
              <a:xfrm rot="10800000" flipH="1" flipV="1">
                <a:off x="-2088000" y="1368000"/>
                <a:ext cx="1980000" cy="828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0" baseline="0" dirty="0">
                    <a:solidFill>
                      <a:schemeClr val="tx1"/>
                    </a:solidFill>
                    <a:latin typeface="+mn-lt"/>
                  </a:rPr>
                  <a:t>Listen erstellen</a:t>
                </a:r>
              </a:p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0" baseline="0" dirty="0">
                    <a:solidFill>
                      <a:schemeClr val="tx1"/>
                    </a:solidFill>
                    <a:latin typeface="+mn-lt"/>
                  </a:rPr>
                  <a:t>Wechseln Sie die Textebene</a:t>
                </a:r>
              </a:p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2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2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27" name="Bild // Listenebene verringern"/>
              <p:cNvPicPr>
                <a:picLocks noChangeAspect="1"/>
              </p:cNvPicPr>
              <p:nvPr userDrawn="1"/>
            </p:nvPicPr>
            <p:blipFill>
              <a:blip r:embed="rId18"/>
              <a:stretch>
                <a:fillRect/>
              </a:stretch>
            </p:blipFill>
            <p:spPr>
              <a:xfrm>
                <a:off x="-963360" y="3291874"/>
                <a:ext cx="855360" cy="396000"/>
              </a:xfrm>
              <a:prstGeom prst="rect">
                <a:avLst/>
              </a:prstGeom>
            </p:spPr>
          </p:pic>
          <p:pic>
            <p:nvPicPr>
              <p:cNvPr id="28" name="Bild // Listenebene erhöhen"/>
              <p:cNvPicPr>
                <a:picLocks noChangeAspect="1"/>
              </p:cNvPicPr>
              <p:nvPr userDrawn="1"/>
            </p:nvPicPr>
            <p:blipFill>
              <a:blip r:embed="rId19"/>
              <a:stretch>
                <a:fillRect/>
              </a:stretch>
            </p:blipFill>
            <p:spPr>
              <a:xfrm>
                <a:off x="-963360" y="2787874"/>
                <a:ext cx="855360" cy="396000"/>
              </a:xfrm>
              <a:prstGeom prst="rect">
                <a:avLst/>
              </a:prstGeom>
            </p:spPr>
          </p:pic>
        </p:grpSp>
        <p:sp>
          <p:nvSpPr>
            <p:cNvPr id="14" name="Zurücksetzen"/>
            <p:cNvSpPr txBox="1"/>
            <p:nvPr userDrawn="1"/>
          </p:nvSpPr>
          <p:spPr>
            <a:xfrm rot="10800000" flipH="1" flipV="1">
              <a:off x="9252000" y="648000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bringen über Menü: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5" name="Hilfslinien"/>
            <p:cNvSpPr txBox="1"/>
            <p:nvPr userDrawn="1"/>
          </p:nvSpPr>
          <p:spPr>
            <a:xfrm rot="10800000" flipH="1" flipV="1">
              <a:off x="431801" y="-468000"/>
              <a:ext cx="82804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033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16" name="Fußzeile"/>
            <p:cNvSpPr txBox="1"/>
            <p:nvPr userDrawn="1"/>
          </p:nvSpPr>
          <p:spPr>
            <a:xfrm rot="10800000" flipH="1" flipV="1">
              <a:off x="431800" y="5255998"/>
              <a:ext cx="8280400" cy="360001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033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sp>
          <p:nvSpPr>
            <p:cNvPr id="30" name="Layoutwechsel"/>
            <p:cNvSpPr txBox="1"/>
            <p:nvPr userDrawn="1"/>
          </p:nvSpPr>
          <p:spPr>
            <a:xfrm rot="10800000" flipH="1" flipV="1">
              <a:off x="9252000" y="2283786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2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l" defTabSz="905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</p:grp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F61B1FA0-8233-4248-B899-BF9702E3E986}"/>
              </a:ext>
            </a:extLst>
          </p:cNvPr>
          <p:cNvCxnSpPr/>
          <p:nvPr userDrawn="1"/>
        </p:nvCxnSpPr>
        <p:spPr>
          <a:xfrm>
            <a:off x="0" y="4485600"/>
            <a:ext cx="9144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289C4D98-9606-4382-895C-2F9999CA328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7308000" y="4679640"/>
            <a:ext cx="1512000" cy="28872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540255"/>
            <a:ext cx="1584000" cy="55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0" r:id="rId4"/>
    <p:sldLayoutId id="2147483667" r:id="rId5"/>
    <p:sldLayoutId id="2147483658" r:id="rId6"/>
    <p:sldLayoutId id="2147483659" r:id="rId7"/>
    <p:sldLayoutId id="2147483660" r:id="rId8"/>
    <p:sldLayoutId id="2147483661" r:id="rId9"/>
    <p:sldLayoutId id="2147483663" r:id="rId10"/>
    <p:sldLayoutId id="2147483662" r:id="rId11"/>
    <p:sldLayoutId id="2147483664" r:id="rId12"/>
    <p:sldLayoutId id="2147483665" r:id="rId13"/>
    <p:sldLayoutId id="2147483666" r:id="rId14"/>
    <p:sldLayoutId id="2147483654" r:id="rId15"/>
    <p:sldLayoutId id="2147483655" r:id="rId16"/>
  </p:sldLayoutIdLst>
  <p:hf hdr="0" dt="0"/>
  <p:txStyles>
    <p:titleStyle>
      <a:lvl1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700" b="0" kern="120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1200"/>
        </a:spcAft>
        <a:buSzPct val="75000"/>
        <a:buFont typeface="Arial" panose="020B0604020202020204" pitchFamily="34" charset="0"/>
        <a:buNone/>
        <a:defRPr sz="1500" b="1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234000" indent="-23400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bg2"/>
        </a:buClr>
        <a:buSzPct val="100000"/>
        <a:buFont typeface="Wingdings" panose="05000000000000000000" pitchFamily="2" charset="2"/>
        <a:buChar char="§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468000" indent="-23400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702000" indent="-23400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2" userDrawn="1">
          <p15:clr>
            <a:srgbClr val="5ACBF0"/>
          </p15:clr>
        </p15:guide>
        <p15:guide id="2" pos="5059" userDrawn="1">
          <p15:clr>
            <a:srgbClr val="5ACBF0"/>
          </p15:clr>
        </p15:guide>
        <p15:guide id="3" orient="horz" pos="245" userDrawn="1">
          <p15:clr>
            <a:srgbClr val="5ACBF0"/>
          </p15:clr>
        </p15:guide>
        <p15:guide id="4" orient="horz" pos="2700" userDrawn="1">
          <p15:clr>
            <a:srgbClr val="5ACBF0"/>
          </p15:clr>
        </p15:guide>
        <p15:guide id="5" pos="5443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mailto:oliver.linsel@ee.rub.de" TargetMode="External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11" Type="http://schemas.openxmlformats.org/officeDocument/2006/relationships/image" Target="../media/image47.jpg"/><Relationship Id="rId5" Type="http://schemas.openxmlformats.org/officeDocument/2006/relationships/image" Target="../media/image43.sv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hyperlink" Target="http://www.ee.rub.de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5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svg"/><Relationship Id="rId7" Type="http://schemas.openxmlformats.org/officeDocument/2006/relationships/image" Target="../media/image29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svg"/><Relationship Id="rId11" Type="http://schemas.openxmlformats.org/officeDocument/2006/relationships/image" Target="../media/image21.png"/><Relationship Id="rId5" Type="http://schemas.openxmlformats.org/officeDocument/2006/relationships/image" Target="../media/image13.png"/><Relationship Id="rId1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2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3F806E7C-E56D-41BC-8AA6-00785CAB7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4230000"/>
            <a:ext cx="6120224" cy="324000"/>
          </a:xfrm>
        </p:spPr>
        <p:txBody>
          <a:bodyPr/>
          <a:lstStyle/>
          <a:p>
            <a:r>
              <a:rPr lang="en-GB" dirty="0"/>
              <a:t>Island systems and grid integrated hydrogen production</a:t>
            </a:r>
            <a:endParaRPr lang="de-DE" dirty="0"/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8357340D-961A-307B-EFE8-48EDD01912F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037" t="7916" b="15045"/>
          <a:stretch/>
        </p:blipFill>
        <p:spPr>
          <a:xfrm>
            <a:off x="-1" y="-1"/>
            <a:ext cx="8182800" cy="3186000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591F5E70-F6F5-4247-85F2-66AA884FA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3545998"/>
            <a:ext cx="6192232" cy="558001"/>
          </a:xfrm>
        </p:spPr>
        <p:txBody>
          <a:bodyPr/>
          <a:lstStyle/>
          <a:p>
            <a:r>
              <a:rPr lang="en-GB" sz="1400" dirty="0"/>
              <a:t>The delegated act on renewable fuels of non-biological origin in an integrated European energy system model</a:t>
            </a:r>
            <a:endParaRPr lang="de-DE" sz="1400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C224D797-DD14-E000-F217-55080C6EC588}"/>
              </a:ext>
            </a:extLst>
          </p:cNvPr>
          <p:cNvSpPr txBox="1">
            <a:spLocks/>
          </p:cNvSpPr>
          <p:nvPr/>
        </p:nvSpPr>
        <p:spPr>
          <a:xfrm>
            <a:off x="6948264" y="4839598"/>
            <a:ext cx="2098631" cy="18042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de-DE"/>
            </a:defPPr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27.06.2024 IAEE Leuven Oliver Linsel</a:t>
            </a:r>
          </a:p>
        </p:txBody>
      </p:sp>
    </p:spTree>
    <p:extLst>
      <p:ext uri="{BB962C8B-B14F-4D97-AF65-F5344CB8AC3E}">
        <p14:creationId xmlns:p14="http://schemas.microsoft.com/office/powerpoint/2010/main" val="3426932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C277EF-E943-80AA-E1F8-E796C0335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758503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50637A05-87BA-7FE6-5ED2-16104ABA305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The delegated act on renewable fuels of non-biological origin in an integrated European energy system model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2BD30E-F438-ACF2-DEB1-4AC77136F7B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11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384778A9-88F3-DC58-007E-78802D50F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avg. marginal costs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D7C75D4-42C0-C45A-3D59-2EDAA33D55C1}"/>
              </a:ext>
            </a:extLst>
          </p:cNvPr>
          <p:cNvSpPr txBox="1"/>
          <p:nvPr/>
        </p:nvSpPr>
        <p:spPr>
          <a:xfrm>
            <a:off x="937874" y="3999860"/>
            <a:ext cx="278299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Electricity marginal costs [€/MWh]</a:t>
            </a:r>
            <a:endParaRPr lang="en-US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B4803E2-A950-CEDD-7E97-B3AB933B1B1D}"/>
              </a:ext>
            </a:extLst>
          </p:cNvPr>
          <p:cNvSpPr txBox="1"/>
          <p:nvPr/>
        </p:nvSpPr>
        <p:spPr>
          <a:xfrm>
            <a:off x="5474378" y="3976146"/>
            <a:ext cx="278299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Hydrogen marginal costs [€/MWh]</a:t>
            </a:r>
            <a:endParaRPr lang="en-US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CC8FF6BB-4AA5-32D3-6EBE-1D95E77BF91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6" r="66"/>
          <a:stretch>
            <a:fillRect/>
          </a:stretch>
        </p:blipFill>
        <p:spPr>
          <a:xfrm>
            <a:off x="18028" y="893400"/>
            <a:ext cx="4579594" cy="3060000"/>
          </a:xfrm>
        </p:spPr>
      </p:pic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AAD7E0DE-541D-C9E0-BB55-A0F2A77A9C7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46" r="46"/>
          <a:stretch>
            <a:fillRect/>
          </a:stretch>
        </p:blipFill>
        <p:spPr>
          <a:xfrm>
            <a:off x="4521722" y="903578"/>
            <a:ext cx="4579594" cy="3060000"/>
          </a:xfrm>
        </p:spPr>
      </p:pic>
    </p:spTree>
    <p:extLst>
      <p:ext uri="{BB962C8B-B14F-4D97-AF65-F5344CB8AC3E}">
        <p14:creationId xmlns:p14="http://schemas.microsoft.com/office/powerpoint/2010/main" val="3109544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2BD30E-F438-ACF2-DEB1-4AC77136F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12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50637A05-87BA-7FE6-5ED2-16104ABA3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661345"/>
            <a:ext cx="2915896" cy="288031"/>
          </a:xfrm>
        </p:spPr>
        <p:txBody>
          <a:bodyPr/>
          <a:lstStyle/>
          <a:p>
            <a:r>
              <a:rPr lang="en-GB" dirty="0"/>
              <a:t>The delegated act on renewable fuels of non-biological origin in an integrated European energy system model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D5B1840-D800-47B0-B581-EEF232785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25" y="187055"/>
            <a:ext cx="7961950" cy="424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68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2BD30E-F438-ACF2-DEB1-4AC77136F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13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50637A05-87BA-7FE6-5ED2-16104ABA3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661345"/>
            <a:ext cx="2915896" cy="288031"/>
          </a:xfrm>
        </p:spPr>
        <p:txBody>
          <a:bodyPr/>
          <a:lstStyle/>
          <a:p>
            <a:r>
              <a:rPr lang="en-GB" dirty="0"/>
              <a:t>The delegated act on renewable fuels of non-biological origin in an integrated European energy system model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1AE68E0-3CAC-9B05-4052-CB93B7D7A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00" y="57591"/>
            <a:ext cx="8172400" cy="435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44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987BDBBA-7413-4E7E-82CE-B2A6CA5EF6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4844" y="145455"/>
            <a:ext cx="6374311" cy="4255011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699A3CE-425E-1094-939D-CE5E1C95A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123478"/>
            <a:ext cx="4986096" cy="4680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Transport and production results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2BD30E-F438-ACF2-DEB1-4AC77136F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14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50637A05-87BA-7FE6-5ED2-16104ABA3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661345"/>
            <a:ext cx="2915896" cy="288031"/>
          </a:xfrm>
        </p:spPr>
        <p:txBody>
          <a:bodyPr/>
          <a:lstStyle/>
          <a:p>
            <a:r>
              <a:rPr lang="en-GB" dirty="0"/>
              <a:t>The delegated act on renewable fuels of non-biological origin in an integrated European energy system model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9166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C277EF-E943-80AA-E1F8-E796C0335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4F1E0D1-AD50-A225-C24B-8591237E6E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000" y="1476441"/>
            <a:ext cx="8172000" cy="1439863"/>
          </a:xfrm>
        </p:spPr>
        <p:txBody>
          <a:bodyPr/>
          <a:lstStyle/>
          <a:p>
            <a:r>
              <a:rPr lang="en-US" dirty="0"/>
              <a:t>Base Case</a:t>
            </a:r>
          </a:p>
          <a:p>
            <a:r>
              <a:rPr lang="en-US" dirty="0"/>
              <a:t>Island Grid</a:t>
            </a:r>
          </a:p>
        </p:txBody>
      </p:sp>
    </p:spTree>
    <p:extLst>
      <p:ext uri="{BB962C8B-B14F-4D97-AF65-F5344CB8AC3E}">
        <p14:creationId xmlns:p14="http://schemas.microsoft.com/office/powerpoint/2010/main" val="4274774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platzhalter 17">
            <a:extLst>
              <a:ext uri="{FF2B5EF4-FFF2-40B4-BE49-F238E27FC236}">
                <a16:creationId xmlns:a16="http://schemas.microsoft.com/office/drawing/2014/main" id="{4B1BEA0C-E974-E3AC-012B-E2DE7C8EA82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46" r="46"/>
          <a:stretch>
            <a:fillRect/>
          </a:stretch>
        </p:blipFill>
        <p:spPr>
          <a:xfrm>
            <a:off x="4508536" y="906929"/>
            <a:ext cx="4579597" cy="3060000"/>
          </a:xfrm>
        </p:spPr>
      </p:pic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50637A05-87BA-7FE6-5ED2-16104ABA305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The delegated act on renewable fuels of non-biological origin in an integrated European energy system model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2BD30E-F438-ACF2-DEB1-4AC77136F7B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16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384778A9-88F3-DC58-007E-78802D50F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hydrogen marginal costs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D7C75D4-42C0-C45A-3D59-2EDAA33D55C1}"/>
              </a:ext>
            </a:extLst>
          </p:cNvPr>
          <p:cNvSpPr txBox="1"/>
          <p:nvPr/>
        </p:nvSpPr>
        <p:spPr>
          <a:xfrm>
            <a:off x="531472" y="3999860"/>
            <a:ext cx="383305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Base Case hydrogen marginal costs [€/MWh]</a:t>
            </a:r>
            <a:endParaRPr lang="en-US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B4803E2-A950-CEDD-7E97-B3AB933B1B1D}"/>
              </a:ext>
            </a:extLst>
          </p:cNvPr>
          <p:cNvSpPr txBox="1"/>
          <p:nvPr/>
        </p:nvSpPr>
        <p:spPr>
          <a:xfrm>
            <a:off x="4770929" y="3999860"/>
            <a:ext cx="377814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Island Grid hydrogen marginal costs [€/MWh]</a:t>
            </a:r>
            <a:endParaRPr lang="en-US" dirty="0"/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2681BC7C-179F-4274-8B21-8F5A7A78AF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6" r="66"/>
          <a:stretch>
            <a:fillRect/>
          </a:stretch>
        </p:blipFill>
        <p:spPr>
          <a:xfrm>
            <a:off x="60135" y="906929"/>
            <a:ext cx="4579597" cy="3060000"/>
          </a:xfrm>
        </p:spPr>
      </p:pic>
    </p:spTree>
    <p:extLst>
      <p:ext uri="{BB962C8B-B14F-4D97-AF65-F5344CB8AC3E}">
        <p14:creationId xmlns:p14="http://schemas.microsoft.com/office/powerpoint/2010/main" val="1858344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0BAA42BB-3841-9930-3D31-F8FE781DB0B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46" r="46"/>
          <a:stretch>
            <a:fillRect/>
          </a:stretch>
        </p:blipFill>
        <p:spPr>
          <a:xfrm>
            <a:off x="4491174" y="939280"/>
            <a:ext cx="4579597" cy="3060000"/>
          </a:xfrm>
        </p:spPr>
      </p:pic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50637A05-87BA-7FE6-5ED2-16104ABA305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The delegated act on renewable fuels of non-biological origin in an integrated European energy system model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2BD30E-F438-ACF2-DEB1-4AC77136F7B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17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384778A9-88F3-DC58-007E-78802D50F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transport and production results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D7C75D4-42C0-C45A-3D59-2EDAA33D55C1}"/>
              </a:ext>
            </a:extLst>
          </p:cNvPr>
          <p:cNvSpPr txBox="1"/>
          <p:nvPr/>
        </p:nvSpPr>
        <p:spPr>
          <a:xfrm>
            <a:off x="531472" y="3999860"/>
            <a:ext cx="383305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solidFill>
                  <a:schemeClr val="tx1"/>
                </a:solidFill>
              </a:rPr>
              <a:t>Base Case</a:t>
            </a:r>
            <a:endParaRPr lang="en-US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B4803E2-A950-CEDD-7E97-B3AB933B1B1D}"/>
              </a:ext>
            </a:extLst>
          </p:cNvPr>
          <p:cNvSpPr txBox="1"/>
          <p:nvPr/>
        </p:nvSpPr>
        <p:spPr>
          <a:xfrm>
            <a:off x="4770929" y="3999860"/>
            <a:ext cx="377814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solidFill>
                  <a:schemeClr val="tx1"/>
                </a:solidFill>
              </a:rPr>
              <a:t>Island Grid</a:t>
            </a:r>
            <a:endParaRPr lang="en-US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4C6950F3-CE43-A41B-ECDA-E78F68BDB1D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6" r="66"/>
          <a:stretch>
            <a:fillRect/>
          </a:stretch>
        </p:blipFill>
        <p:spPr>
          <a:xfrm>
            <a:off x="57134" y="939280"/>
            <a:ext cx="4579597" cy="3060000"/>
          </a:xfrm>
        </p:spPr>
      </p:pic>
    </p:spTree>
    <p:extLst>
      <p:ext uri="{BB962C8B-B14F-4D97-AF65-F5344CB8AC3E}">
        <p14:creationId xmlns:p14="http://schemas.microsoft.com/office/powerpoint/2010/main" val="1071841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87CB611-66F1-D49B-AC37-F9657F28F8A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A51C340-C1E9-ABEB-16CC-5A1D1DDD18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18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ACD9E13-5B9D-B9A3-31C9-570019E863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19" b="8770"/>
          <a:stretch/>
        </p:blipFill>
        <p:spPr>
          <a:xfrm>
            <a:off x="896912" y="249842"/>
            <a:ext cx="7452322" cy="201622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14E4F26-ABB1-2CEC-95C3-D9C3E803C6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87" b="10203"/>
          <a:stretch/>
        </p:blipFill>
        <p:spPr>
          <a:xfrm>
            <a:off x="899592" y="2427734"/>
            <a:ext cx="7452320" cy="2016224"/>
          </a:xfrm>
          <a:prstGeom prst="rect">
            <a:avLst/>
          </a:prstGeom>
        </p:spPr>
      </p:pic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3A43592D-22B7-E39D-2B42-E75181753899}"/>
              </a:ext>
            </a:extLst>
          </p:cNvPr>
          <p:cNvCxnSpPr>
            <a:cxnSpLocks/>
          </p:cNvCxnSpPr>
          <p:nvPr/>
        </p:nvCxnSpPr>
        <p:spPr>
          <a:xfrm>
            <a:off x="1115616" y="2389671"/>
            <a:ext cx="6984776" cy="0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50AFD682-D862-7BBB-1A5D-DE10EB7654D0}"/>
              </a:ext>
            </a:extLst>
          </p:cNvPr>
          <p:cNvSpPr txBox="1"/>
          <p:nvPr/>
        </p:nvSpPr>
        <p:spPr>
          <a:xfrm>
            <a:off x="6372200" y="2401299"/>
            <a:ext cx="15841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Increasing WACC</a:t>
            </a:r>
          </a:p>
        </p:txBody>
      </p:sp>
    </p:spTree>
    <p:extLst>
      <p:ext uri="{BB962C8B-B14F-4D97-AF65-F5344CB8AC3E}">
        <p14:creationId xmlns:p14="http://schemas.microsoft.com/office/powerpoint/2010/main" val="2628369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B14DDE6E-E1EC-CA86-7BCC-8ED2AD053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2853" y="228962"/>
            <a:ext cx="6242563" cy="4167066"/>
          </a:xfr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2BD30E-F438-ACF2-DEB1-4AC77136F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19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50637A05-87BA-7FE6-5ED2-16104ABA3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661345"/>
            <a:ext cx="2915896" cy="288031"/>
          </a:xfrm>
        </p:spPr>
        <p:txBody>
          <a:bodyPr/>
          <a:lstStyle/>
          <a:p>
            <a:r>
              <a:rPr lang="en-GB" dirty="0"/>
              <a:t>The delegated act on renewable fuels of non-biological origin in an integrated European energy system model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4AA5ECD-DF1E-E654-FBCE-38248033210C}"/>
              </a:ext>
            </a:extLst>
          </p:cNvPr>
          <p:cNvSpPr txBox="1"/>
          <p:nvPr/>
        </p:nvSpPr>
        <p:spPr>
          <a:xfrm>
            <a:off x="352519" y="906781"/>
            <a:ext cx="3411288" cy="3208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Total costs: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Island grid option has 4.7% higher costs than Base Case</a:t>
            </a:r>
          </a:p>
          <a:p>
            <a:endParaRPr lang="en-US" dirty="0"/>
          </a:p>
          <a:p>
            <a:r>
              <a:rPr lang="en-US" dirty="0" err="1"/>
              <a:t>Electrolyzer</a:t>
            </a:r>
            <a:r>
              <a:rPr lang="en-US" dirty="0"/>
              <a:t> capacities: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Mostly small differences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France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dirty="0"/>
              <a:t>has about 1.4 GW smaller </a:t>
            </a:r>
            <a:r>
              <a:rPr lang="en-US" dirty="0" err="1"/>
              <a:t>electrolyzer</a:t>
            </a:r>
            <a:r>
              <a:rPr lang="en-US" dirty="0"/>
              <a:t> capacity in Island Grid scenario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dirty="0"/>
              <a:t>Nuclear capacity relieves RE capacities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Great Britain has about 1.2 GW bigger </a:t>
            </a:r>
            <a:r>
              <a:rPr lang="en-US" dirty="0" err="1"/>
              <a:t>electrolyzer</a:t>
            </a:r>
            <a:r>
              <a:rPr lang="en-US" dirty="0"/>
              <a:t> capacity in Island Grid scenario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dirty="0"/>
              <a:t>More </a:t>
            </a:r>
            <a:r>
              <a:rPr lang="en-US" dirty="0" err="1"/>
              <a:t>favourable</a:t>
            </a:r>
            <a:r>
              <a:rPr lang="en-US" dirty="0"/>
              <a:t> RE conditions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699A3CE-425E-1094-939D-CE5E1C95A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39" y="186567"/>
            <a:ext cx="3116849" cy="468000"/>
          </a:xfrm>
          <a:solidFill>
            <a:schemeClr val="bg1"/>
          </a:solidFill>
        </p:spPr>
        <p:txBody>
          <a:bodyPr/>
          <a:lstStyle/>
          <a:p>
            <a:r>
              <a:rPr lang="en-GB" dirty="0"/>
              <a:t>Preliminary findings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825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B3DB62-7877-FACD-A54C-530A50742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Background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2D9FF0-0C46-096F-DFDE-4BED48510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918000"/>
            <a:ext cx="7848416" cy="345395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Hydrogen, when produced from renewable electricity via electrolysis, falls into the definition of „Renewable Fuels of non biological origin“ (RFNBO)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The Delegated Act defining RFNBOs is already in force (full applicability after 01.01.2028)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The regulation describes four options for the production of green hydrogen</a:t>
            </a:r>
          </a:p>
          <a:p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E8D001E-F2B5-6942-6342-31A426239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0160E393-4064-444F-682D-8321622AB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661345"/>
            <a:ext cx="2915896" cy="288031"/>
          </a:xfrm>
        </p:spPr>
        <p:txBody>
          <a:bodyPr/>
          <a:lstStyle/>
          <a:p>
            <a:r>
              <a:rPr lang="en-GB" dirty="0"/>
              <a:t>The delegated act on renewable fuels of non-biological origin in an integrated European energy system model</a:t>
            </a:r>
            <a:endParaRPr lang="de-DE" dirty="0"/>
          </a:p>
        </p:txBody>
      </p:sp>
      <p:graphicFrame>
        <p:nvGraphicFramePr>
          <p:cNvPr id="4" name="Inhaltsplatzhalter 5">
            <a:extLst>
              <a:ext uri="{FF2B5EF4-FFF2-40B4-BE49-F238E27FC236}">
                <a16:creationId xmlns:a16="http://schemas.microsoft.com/office/drawing/2014/main" id="{C3690D8E-62F6-7DA6-A892-220E24CAB6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5919092"/>
              </p:ext>
            </p:extLst>
          </p:nvPr>
        </p:nvGraphicFramePr>
        <p:xfrm>
          <a:off x="450000" y="2643758"/>
          <a:ext cx="8136136" cy="18102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1607">
                  <a:extLst>
                    <a:ext uri="{9D8B030D-6E8A-4147-A177-3AD203B41FA5}">
                      <a16:colId xmlns:a16="http://schemas.microsoft.com/office/drawing/2014/main" val="1803700336"/>
                    </a:ext>
                  </a:extLst>
                </a:gridCol>
                <a:gridCol w="2303158">
                  <a:extLst>
                    <a:ext uri="{9D8B030D-6E8A-4147-A177-3AD203B41FA5}">
                      <a16:colId xmlns:a16="http://schemas.microsoft.com/office/drawing/2014/main" val="367112271"/>
                    </a:ext>
                  </a:extLst>
                </a:gridCol>
                <a:gridCol w="4631371">
                  <a:extLst>
                    <a:ext uri="{9D8B030D-6E8A-4147-A177-3AD203B41FA5}">
                      <a16:colId xmlns:a16="http://schemas.microsoft.com/office/drawing/2014/main" val="1273145077"/>
                    </a:ext>
                  </a:extLst>
                </a:gridCol>
              </a:tblGrid>
              <a:tr h="36204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Options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Name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Description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176399"/>
                  </a:ext>
                </a:extLst>
              </a:tr>
              <a:tr h="36204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Island Grid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Renewable electricity &amp; hydrogen island grid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39878"/>
                  </a:ext>
                </a:extLst>
              </a:tr>
              <a:tr h="362043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Renewable Grid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90% Renewable energies in the grid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46119"/>
                  </a:ext>
                </a:extLst>
              </a:tr>
              <a:tr h="362043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Additionality + Correlation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PPA + add capacity + temp. corr. + geo. corr.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224743"/>
                  </a:ext>
                </a:extLst>
              </a:tr>
              <a:tr h="362043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Curtailment avoidance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Use electricity if otherwise downward curtailed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505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6748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048B5DE5-9A22-4C26-A172-41C988DE3A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89"/>
          <a:stretch/>
        </p:blipFill>
        <p:spPr>
          <a:xfrm>
            <a:off x="4644010" y="483518"/>
            <a:ext cx="4208158" cy="36810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2154942-320F-6A20-0350-D7D4212FB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DF4D7A-9993-6237-EB89-FDE75DBD3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918000"/>
            <a:ext cx="4031992" cy="3366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Further validating of the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Introducing the constraints for the next options</a:t>
            </a:r>
          </a:p>
          <a:p>
            <a:pPr marL="5197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Renewable Grid</a:t>
            </a:r>
          </a:p>
          <a:p>
            <a:pPr marL="5197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Additionality and Correlation</a:t>
            </a:r>
          </a:p>
          <a:p>
            <a:pPr marL="5197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Full Delegated Act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Further Analysis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3BDF542-F08D-51AF-9B74-E783DE3B6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6998887-11F3-B2C6-1926-E5E22BE9B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20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4879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C277EF-E943-80AA-E1F8-E796C0335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36FD47E-410E-D22D-4C27-EDBD0F452E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Questions and Suggestions?</a:t>
            </a:r>
          </a:p>
        </p:txBody>
      </p:sp>
    </p:spTree>
    <p:extLst>
      <p:ext uri="{BB962C8B-B14F-4D97-AF65-F5344CB8AC3E}">
        <p14:creationId xmlns:p14="http://schemas.microsoft.com/office/powerpoint/2010/main" val="3602011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AFD2C7F-A378-FE2E-878D-8C6A876D8B8C}"/>
              </a:ext>
            </a:extLst>
          </p:cNvPr>
          <p:cNvGrpSpPr/>
          <p:nvPr/>
        </p:nvGrpSpPr>
        <p:grpSpPr>
          <a:xfrm>
            <a:off x="5508005" y="1742914"/>
            <a:ext cx="3635995" cy="2751686"/>
            <a:chOff x="3635896" y="1630160"/>
            <a:chExt cx="3635995" cy="2751686"/>
          </a:xfrm>
        </p:grpSpPr>
        <p:pic>
          <p:nvPicPr>
            <p:cNvPr id="6" name="Grafik 5" descr="Europa mit einfarbiger Füllung">
              <a:extLst>
                <a:ext uri="{FF2B5EF4-FFF2-40B4-BE49-F238E27FC236}">
                  <a16:creationId xmlns:a16="http://schemas.microsoft.com/office/drawing/2014/main" id="{1E8979FC-99C9-C874-CB77-14D231320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34280" b="12543"/>
            <a:stretch/>
          </p:blipFill>
          <p:spPr>
            <a:xfrm>
              <a:off x="3635896" y="2098196"/>
              <a:ext cx="3326789" cy="1769124"/>
            </a:xfrm>
            <a:prstGeom prst="rect">
              <a:avLst/>
            </a:prstGeom>
          </p:spPr>
        </p:pic>
        <p:pic>
          <p:nvPicPr>
            <p:cNvPr id="7" name="Grafik 6" descr="Afrika mit einfarbiger Füllung">
              <a:extLst>
                <a:ext uri="{FF2B5EF4-FFF2-40B4-BE49-F238E27FC236}">
                  <a16:creationId xmlns:a16="http://schemas.microsoft.com/office/drawing/2014/main" id="{F14AD9CB-9CC4-D4B9-B147-E317D3E829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2086"/>
            <a:stretch/>
          </p:blipFill>
          <p:spPr>
            <a:xfrm>
              <a:off x="3704853" y="3507854"/>
              <a:ext cx="3025743" cy="864096"/>
            </a:xfrm>
            <a:prstGeom prst="rect">
              <a:avLst/>
            </a:prstGeom>
          </p:spPr>
        </p:pic>
        <p:pic>
          <p:nvPicPr>
            <p:cNvPr id="8" name="Grafik 7" descr="Asien mit einfarbiger Füllung">
              <a:extLst>
                <a:ext uri="{FF2B5EF4-FFF2-40B4-BE49-F238E27FC236}">
                  <a16:creationId xmlns:a16="http://schemas.microsoft.com/office/drawing/2014/main" id="{D822875C-D87D-286C-1B4A-C71A21E674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18687" r="63952" b="33293"/>
            <a:stretch/>
          </p:blipFill>
          <p:spPr>
            <a:xfrm>
              <a:off x="5292080" y="1630160"/>
              <a:ext cx="1979811" cy="2751686"/>
            </a:xfrm>
            <a:prstGeom prst="rect">
              <a:avLst/>
            </a:prstGeom>
          </p:spPr>
        </p:pic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22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9" name="Titel 3"/>
          <p:cNvSpPr>
            <a:spLocks noGrp="1"/>
          </p:cNvSpPr>
          <p:nvPr>
            <p:ph type="title"/>
          </p:nvPr>
        </p:nvSpPr>
        <p:spPr>
          <a:xfrm>
            <a:off x="468000" y="396000"/>
            <a:ext cx="7560000" cy="468000"/>
          </a:xfrm>
        </p:spPr>
        <p:txBody>
          <a:bodyPr/>
          <a:lstStyle/>
          <a:p>
            <a:r>
              <a:rPr lang="de-DE" dirty="0"/>
              <a:t>CONTACT</a:t>
            </a:r>
            <a:br>
              <a:rPr lang="de-DE" altLang="de-DE" sz="2400" b="1" dirty="0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dirty="0"/>
          </a:p>
        </p:txBody>
      </p:sp>
      <p:sp>
        <p:nvSpPr>
          <p:cNvPr id="10" name="Inhaltsplatzhalter 4"/>
          <p:cNvSpPr txBox="1">
            <a:spLocks/>
          </p:cNvSpPr>
          <p:nvPr/>
        </p:nvSpPr>
        <p:spPr>
          <a:xfrm>
            <a:off x="360759" y="1347614"/>
            <a:ext cx="7560000" cy="2889586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SzPct val="75000"/>
              <a:buFont typeface="Arial" panose="020B0604020202020204" pitchFamily="34" charset="0"/>
              <a:buNone/>
              <a:defRPr sz="15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02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tabLst>
                <a:tab pos="720725" algn="l"/>
              </a:tabLst>
            </a:pPr>
            <a:r>
              <a:rPr lang="de-DE" altLang="de-DE" b="0" dirty="0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Oliver Linsel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de-DE" altLang="de-DE" b="0" dirty="0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Ruhr-Universität Bochum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tabLst>
                <a:tab pos="720725" algn="l"/>
              </a:tabLst>
            </a:pPr>
            <a:r>
              <a:rPr lang="en-US" altLang="de-DE" b="0" dirty="0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 of Energy Systems &amp; Energy Economics 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tabLst>
                <a:tab pos="720725" algn="l"/>
              </a:tabLst>
            </a:pPr>
            <a:r>
              <a:rPr lang="de-DE" altLang="de-DE" b="0" dirty="0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Universitätsstr. 150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endParaRPr lang="de-DE" altLang="de-DE" b="0" dirty="0">
              <a:solidFill>
                <a:srgbClr val="1736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de-DE" altLang="de-DE" b="0" dirty="0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44801 Bochum, Germany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de-DE" altLang="de-DE" b="0" dirty="0">
                <a:solidFill>
                  <a:srgbClr val="17365C"/>
                </a:solidFill>
                <a:latin typeface="Arial" charset="0"/>
                <a:ea typeface="Arial" charset="0"/>
                <a:cs typeface="Arial" charset="0"/>
              </a:rPr>
              <a:t>Phone:</a:t>
            </a:r>
            <a:r>
              <a:rPr lang="de-DE" altLang="de-DE" b="0" dirty="0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+49 15784043869</a:t>
            </a:r>
            <a:endParaRPr lang="de-DE" altLang="de-DE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endParaRPr lang="de-DE" altLang="de-DE" b="0" dirty="0">
              <a:solidFill>
                <a:srgbClr val="1736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de-DE" altLang="de-DE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oliver.linsel</a:t>
            </a:r>
            <a:r>
              <a:rPr lang="de-DE" altLang="de-DE" b="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@ee.rub.de</a:t>
            </a:r>
            <a:r>
              <a:rPr lang="de-DE" altLang="de-DE" b="0" dirty="0">
                <a:solidFill>
                  <a:srgbClr val="8DAE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de-DE" altLang="de-DE" b="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www.ee.rub.de</a:t>
            </a:r>
            <a:endParaRPr lang="de-DE" altLang="de-DE" b="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984049"/>
            <a:ext cx="1728192" cy="34036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FEF98D5-78D8-A309-3B6A-A7A79FD00FF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6512" t="2380" r="23161" b="22165"/>
          <a:stretch/>
        </p:blipFill>
        <p:spPr>
          <a:xfrm>
            <a:off x="5371199" y="658796"/>
            <a:ext cx="1800200" cy="180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85108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C277EF-E943-80AA-E1F8-E796C0335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262245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AF8783-5A70-4717-5C1B-C7486832B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Background &amp; Motivation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851335-3B7A-043D-71A1-8800EC9F5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The Green Deal the most comprehensive legislative climate policy packages to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New EU regulation of what is considered green hydrogen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Hydrogen, when produced from renewable electricity via electrolysis, falls into the definition of „Renewable Fuels of non biological origin“ (RFNBO)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In the context of the Renewable Energy Directive II (REDII) this regulations was set in place as a Delegated Act (DA)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The regulation is already in force and will reach full applicability after a transition period by 01.01.2028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The regulation describes four options for the production of green hydrogen</a:t>
            </a:r>
          </a:p>
          <a:p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9EE50A-0A8D-70BF-F2BC-56DC924AC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24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AA046E4-34B5-E7A0-D072-01EDC546E40A}"/>
              </a:ext>
            </a:extLst>
          </p:cNvPr>
          <p:cNvSpPr txBox="1"/>
          <p:nvPr/>
        </p:nvSpPr>
        <p:spPr>
          <a:xfrm>
            <a:off x="388319" y="4284000"/>
            <a:ext cx="460851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[1] https://eur-lex.europa.eu/legal-content/EN/TXT/?uri=CELEX%3A32023R1184&amp;qid=1704969010792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3BE37F-F6C2-9A7C-F222-761C4BDA5BD5}"/>
              </a:ext>
            </a:extLst>
          </p:cNvPr>
          <p:cNvSpPr txBox="1"/>
          <p:nvPr/>
        </p:nvSpPr>
        <p:spPr>
          <a:xfrm>
            <a:off x="3203848" y="2471722"/>
            <a:ext cx="35887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00" dirty="0"/>
              <a:t>[1]</a:t>
            </a:r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6DF8CEC7-8F2C-57CD-0961-EA2813942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661345"/>
            <a:ext cx="2915896" cy="288031"/>
          </a:xfrm>
        </p:spPr>
        <p:txBody>
          <a:bodyPr/>
          <a:lstStyle/>
          <a:p>
            <a:r>
              <a:rPr lang="en-GB" dirty="0"/>
              <a:t>The delegated act on renewable fuels of non-biological origin in an integrated European energy system model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1350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246784-6E86-9872-60F1-D6CE2FA46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state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research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1B0891-F30D-7465-6135-2890AE37C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b="0" dirty="0" err="1">
                <a:solidFill>
                  <a:schemeClr val="tx1"/>
                </a:solidFill>
              </a:rPr>
              <a:t>Schlund</a:t>
            </a:r>
            <a:r>
              <a:rPr lang="en-GB" sz="1000" b="0" dirty="0">
                <a:solidFill>
                  <a:schemeClr val="tx1"/>
                </a:solidFill>
              </a:rPr>
              <a:t> &amp; Theile, Simultaneity of green energy and hydrogen production: Analysing the dispatch of a grid-connected electrolyser, 2022, DOI: 10.1016/j.enpol.2022.113008</a:t>
            </a:r>
          </a:p>
          <a:p>
            <a:pPr marL="5197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b="0" dirty="0">
                <a:solidFill>
                  <a:schemeClr val="tx1"/>
                </a:solidFill>
              </a:rPr>
              <a:t>Behaviour of island grids especially regarding simultaneity</a:t>
            </a:r>
          </a:p>
          <a:p>
            <a:pPr marL="5197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</a:rPr>
              <a:t>T</a:t>
            </a:r>
            <a:r>
              <a:rPr lang="en-GB" sz="1000" b="0" dirty="0">
                <a:solidFill>
                  <a:schemeClr val="tx1"/>
                </a:solidFill>
              </a:rPr>
              <a:t>rade-off between economic viability, full load hours and indirect emissions to produce electricity-based hydrogen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b="0" dirty="0" err="1">
                <a:solidFill>
                  <a:schemeClr val="tx1"/>
                </a:solidFill>
              </a:rPr>
              <a:t>Ruhnau</a:t>
            </a:r>
            <a:r>
              <a:rPr lang="en-GB" sz="1000" b="0" dirty="0">
                <a:solidFill>
                  <a:schemeClr val="tx1"/>
                </a:solidFill>
              </a:rPr>
              <a:t> &amp; Schiele, Flexible green hydrogen effect of relaxing simultaneity requirements, 2023, DOI: 10.1016/j.enpol.2023.113763</a:t>
            </a:r>
          </a:p>
          <a:p>
            <a:pPr marL="5197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b="0" dirty="0">
                <a:solidFill>
                  <a:schemeClr val="tx1"/>
                </a:solidFill>
              </a:rPr>
              <a:t>Simultaneity requirements regarding individual projects</a:t>
            </a:r>
          </a:p>
          <a:p>
            <a:pPr marL="5197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</a:rPr>
              <a:t>H</a:t>
            </a:r>
            <a:r>
              <a:rPr lang="en-GB" sz="1000" b="0" dirty="0">
                <a:solidFill>
                  <a:schemeClr val="tx1"/>
                </a:solidFill>
              </a:rPr>
              <a:t>ourly simultaneity requirement increases the cost of the produced hydrogen due to an increased need for storage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b="0" dirty="0" err="1">
                <a:solidFill>
                  <a:schemeClr val="tx1"/>
                </a:solidFill>
              </a:rPr>
              <a:t>Langenmayr</a:t>
            </a:r>
            <a:r>
              <a:rPr lang="en-GB" sz="1000" b="0" dirty="0">
                <a:solidFill>
                  <a:schemeClr val="tx1"/>
                </a:solidFill>
              </a:rPr>
              <a:t> &amp; Ruppert, Renewable origin, additionality, temporal and geographical correlation – </a:t>
            </a:r>
            <a:r>
              <a:rPr lang="en-GB" sz="1000" b="0" dirty="0" err="1">
                <a:solidFill>
                  <a:schemeClr val="tx1"/>
                </a:solidFill>
              </a:rPr>
              <a:t>eFuels</a:t>
            </a:r>
            <a:r>
              <a:rPr lang="en-GB" sz="1000" b="0" dirty="0">
                <a:solidFill>
                  <a:schemeClr val="tx1"/>
                </a:solidFill>
              </a:rPr>
              <a:t> production in Germany under the RED II regime, 2023, DOI: 10.1016/j.enpol.2023.113830</a:t>
            </a:r>
          </a:p>
          <a:p>
            <a:pPr marL="5197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</a:rPr>
              <a:t>C</a:t>
            </a:r>
            <a:r>
              <a:rPr lang="en-GB" sz="1000" b="0" dirty="0">
                <a:solidFill>
                  <a:schemeClr val="tx1"/>
                </a:solidFill>
              </a:rPr>
              <a:t>ompare RFNBO production in Germany for 2025 and 2030 with and without the REDII regime</a:t>
            </a:r>
          </a:p>
          <a:p>
            <a:pPr marL="519750" lvl="2" indent="-285750">
              <a:buFont typeface="Arial" panose="020B0604020202020204" pitchFamily="34" charset="0"/>
              <a:buChar char="•"/>
            </a:pPr>
            <a:endParaRPr lang="en-GB" sz="1000" b="0" dirty="0">
              <a:solidFill>
                <a:schemeClr val="tx1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GB" sz="1000" b="0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88F4660-F446-3E32-590A-786180C64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25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262D48A-EE23-E34E-BC33-404877334C41}"/>
              </a:ext>
            </a:extLst>
          </p:cNvPr>
          <p:cNvSpPr txBox="1"/>
          <p:nvPr/>
        </p:nvSpPr>
        <p:spPr>
          <a:xfrm>
            <a:off x="468000" y="4053167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/>
              <a:t>[2] https://www.ffe.de/en/publications/how-is-green-hydrogen-defined-according-to-the-eus-delegated-act/</a:t>
            </a:r>
          </a:p>
          <a:p>
            <a:r>
              <a:rPr lang="en-GB" sz="600" dirty="0"/>
              <a:t>[3] </a:t>
            </a:r>
            <a:r>
              <a:rPr lang="en-GB" sz="600" dirty="0" err="1"/>
              <a:t>Schlund</a:t>
            </a:r>
            <a:r>
              <a:rPr lang="en-GB" sz="600" dirty="0"/>
              <a:t>, David; Theile, Philipp, Simultaneity of green energy and hydrogen production: Analysing the dispatch of a grid-connected electrolyser, Energy Policy 166, 2022, DOI: 10.1016/j.enpol.2022.113008</a:t>
            </a:r>
          </a:p>
          <a:p>
            <a:r>
              <a:rPr lang="en-GB" sz="600" dirty="0"/>
              <a:t>[4] </a:t>
            </a:r>
            <a:r>
              <a:rPr lang="en-GB" sz="600" dirty="0" err="1"/>
              <a:t>Ruhnau</a:t>
            </a:r>
            <a:r>
              <a:rPr lang="en-GB" sz="600" dirty="0"/>
              <a:t>, Oliver; Schiele, Johanna, Flexible green hydrogen: The effect of relaxing simultaneity requirements on project design, economics, and power sector emissions, Energy Policy 182, 2023, DOI: 10.1016/j.enpol.2023.113763</a:t>
            </a:r>
          </a:p>
          <a:p>
            <a:r>
              <a:rPr lang="en-GB" sz="600" dirty="0"/>
              <a:t>[5] </a:t>
            </a:r>
            <a:r>
              <a:rPr lang="en-GB" sz="600" dirty="0" err="1"/>
              <a:t>Langenmayr</a:t>
            </a:r>
            <a:r>
              <a:rPr lang="en-GB" sz="600" dirty="0"/>
              <a:t>, Uwe; Ruppert, Manuel, Renewable origin, additionality, temporal and geographical correlation – </a:t>
            </a:r>
            <a:r>
              <a:rPr lang="en-GB" sz="600" dirty="0" err="1"/>
              <a:t>eFuels</a:t>
            </a:r>
            <a:r>
              <a:rPr lang="en-GB" sz="600" dirty="0"/>
              <a:t> production in Germany under the RED II regime, Energy Policy 183, 2023, DOI: 10.1016/j.enpol.2023.113830</a:t>
            </a: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C51A9A92-6C76-9DDC-3F3A-62EF4322F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661345"/>
            <a:ext cx="2915896" cy="288031"/>
          </a:xfrm>
        </p:spPr>
        <p:txBody>
          <a:bodyPr/>
          <a:lstStyle/>
          <a:p>
            <a:r>
              <a:rPr lang="en-GB" dirty="0"/>
              <a:t>The delegated act on renewable fuels of non-biological origin in an integrated European energy system model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2284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5AF68A-77CC-B153-DA8F-C092CF5A4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Methodology</a:t>
            </a:r>
            <a:r>
              <a:rPr lang="de-DE" dirty="0"/>
              <a:t> – Option 2  </a:t>
            </a:r>
            <a:r>
              <a:rPr lang="de-DE" dirty="0" err="1"/>
              <a:t>Renewable</a:t>
            </a:r>
            <a:r>
              <a:rPr lang="de-DE" dirty="0"/>
              <a:t> </a:t>
            </a:r>
            <a:r>
              <a:rPr lang="de-DE" dirty="0" err="1"/>
              <a:t>Grid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7AD6EA1-E8C9-85BE-5C1B-82F626153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26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33" name="Inhaltsplatzhalter 32">
            <a:extLst>
              <a:ext uri="{FF2B5EF4-FFF2-40B4-BE49-F238E27FC236}">
                <a16:creationId xmlns:a16="http://schemas.microsoft.com/office/drawing/2014/main" id="{DBD5D8F1-208F-F083-1424-BA135E6C6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257" y="918000"/>
            <a:ext cx="4386189" cy="3366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b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</a:rPr>
              <a:t>Outlook to the energy systems 2030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Which bidding zones reach &gt; 90% renewable share or CO2-emissions &lt; 64.8 gCO2eq/kWh?</a:t>
            </a:r>
          </a:p>
          <a:p>
            <a:pPr marL="519750" lvl="2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Presolve</a:t>
            </a:r>
            <a:r>
              <a:rPr lang="en-US" dirty="0">
                <a:solidFill>
                  <a:schemeClr val="tx1"/>
                </a:solidFill>
              </a:rPr>
              <a:t> without hydrogen demand</a:t>
            </a:r>
            <a:endParaRPr lang="en-US" b="0" dirty="0">
              <a:solidFill>
                <a:schemeClr val="tx1"/>
              </a:solidFill>
            </a:endParaRPr>
          </a:p>
          <a:p>
            <a:pPr marL="519750" lvl="2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These bidding zones will be free from constraints, while the others will be bound by regulation</a:t>
            </a:r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59F00247-A126-E232-E259-DAA8B324B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661345"/>
            <a:ext cx="2915896" cy="288031"/>
          </a:xfrm>
        </p:spPr>
        <p:txBody>
          <a:bodyPr/>
          <a:lstStyle/>
          <a:p>
            <a:r>
              <a:rPr lang="en-GB" dirty="0"/>
              <a:t>The delegated act on renewable fuels of non-biological origin in an integrated </a:t>
            </a:r>
            <a:r>
              <a:rPr lang="en-GB" dirty="0" err="1"/>
              <a:t>european</a:t>
            </a:r>
            <a:r>
              <a:rPr lang="en-GB" dirty="0"/>
              <a:t> energy system model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9ADFF45-97C9-67EA-B170-5FAE5DE9D398}"/>
              </a:ext>
            </a:extLst>
          </p:cNvPr>
          <p:cNvSpPr/>
          <p:nvPr/>
        </p:nvSpPr>
        <p:spPr>
          <a:xfrm>
            <a:off x="476999" y="1022587"/>
            <a:ext cx="1898780" cy="155959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799" dirty="0">
              <a:solidFill>
                <a:schemeClr val="tx1"/>
              </a:solidFill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4496E491-0DC4-CBFD-B19F-A0A1DC0156C8}"/>
              </a:ext>
            </a:extLst>
          </p:cNvPr>
          <p:cNvSpPr/>
          <p:nvPr/>
        </p:nvSpPr>
        <p:spPr>
          <a:xfrm>
            <a:off x="472733" y="2809798"/>
            <a:ext cx="2196305" cy="153257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799" dirty="0">
              <a:solidFill>
                <a:schemeClr val="tx1"/>
              </a:solidFill>
            </a:endParaRPr>
          </a:p>
        </p:txBody>
      </p:sp>
      <p:grpSp>
        <p:nvGrpSpPr>
          <p:cNvPr id="35" name="Group 117">
            <a:extLst>
              <a:ext uri="{FF2B5EF4-FFF2-40B4-BE49-F238E27FC236}">
                <a16:creationId xmlns:a16="http://schemas.microsoft.com/office/drawing/2014/main" id="{F9EC335E-0693-9878-1D7C-ADE7FA5FD05D}"/>
              </a:ext>
            </a:extLst>
          </p:cNvPr>
          <p:cNvGrpSpPr/>
          <p:nvPr/>
        </p:nvGrpSpPr>
        <p:grpSpPr>
          <a:xfrm>
            <a:off x="3618168" y="1834294"/>
            <a:ext cx="480328" cy="694257"/>
            <a:chOff x="4140282" y="2791102"/>
            <a:chExt cx="1051161" cy="1500859"/>
          </a:xfrm>
        </p:grpSpPr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A8C096CA-FB03-6CD5-1FDE-D63081C2EB18}"/>
                </a:ext>
              </a:extLst>
            </p:cNvPr>
            <p:cNvSpPr/>
            <p:nvPr/>
          </p:nvSpPr>
          <p:spPr>
            <a:xfrm>
              <a:off x="4140282" y="3049961"/>
              <a:ext cx="1051161" cy="1242000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37" name="Text Box 6">
              <a:extLst>
                <a:ext uri="{FF2B5EF4-FFF2-40B4-BE49-F238E27FC236}">
                  <a16:creationId xmlns:a16="http://schemas.microsoft.com/office/drawing/2014/main" id="{DCFECB05-4956-0757-8C00-627B9B1FF17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197862" y="2791102"/>
              <a:ext cx="936000" cy="34849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tx2"/>
                  </a:solidFill>
                </a:rPr>
                <a:t>Electrolysis</a:t>
              </a:r>
            </a:p>
          </p:txBody>
        </p:sp>
        <p:sp>
          <p:nvSpPr>
            <p:cNvPr id="38" name="Rectangle 209">
              <a:extLst>
                <a:ext uri="{FF2B5EF4-FFF2-40B4-BE49-F238E27FC236}">
                  <a16:creationId xmlns:a16="http://schemas.microsoft.com/office/drawing/2014/main" id="{E4D8849A-56B2-3BEF-32DA-8FE9D3D4E4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6719" y="3326143"/>
              <a:ext cx="864001" cy="864000"/>
            </a:xfrm>
            <a:prstGeom prst="rect">
              <a:avLst/>
            </a:prstGeom>
            <a:solidFill>
              <a:schemeClr val="tx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>
                <a:solidFill>
                  <a:schemeClr val="bg1"/>
                </a:solidFill>
              </a:endParaRPr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173B7BAC-8093-B98F-303C-551474AD96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5693" y="3499110"/>
              <a:ext cx="432416" cy="504486"/>
            </a:xfrm>
            <a:custGeom>
              <a:avLst/>
              <a:gdLst>
                <a:gd name="T0" fmla="*/ 1748 w 2551"/>
                <a:gd name="T1" fmla="*/ 236 h 3023"/>
                <a:gd name="T2" fmla="*/ 1654 w 2551"/>
                <a:gd name="T3" fmla="*/ 94 h 3023"/>
                <a:gd name="T4" fmla="*/ 1512 w 2551"/>
                <a:gd name="T5" fmla="*/ 236 h 3023"/>
                <a:gd name="T6" fmla="*/ 1654 w 2551"/>
                <a:gd name="T7" fmla="*/ 331 h 3023"/>
                <a:gd name="T8" fmla="*/ 1748 w 2551"/>
                <a:gd name="T9" fmla="*/ 472 h 3023"/>
                <a:gd name="T10" fmla="*/ 1890 w 2551"/>
                <a:gd name="T11" fmla="*/ 331 h 3023"/>
                <a:gd name="T12" fmla="*/ 1040 w 2551"/>
                <a:gd name="T13" fmla="*/ 236 h 3023"/>
                <a:gd name="T14" fmla="*/ 662 w 2551"/>
                <a:gd name="T15" fmla="*/ 331 h 3023"/>
                <a:gd name="T16" fmla="*/ 1040 w 2551"/>
                <a:gd name="T17" fmla="*/ 236 h 3023"/>
                <a:gd name="T18" fmla="*/ 1937 w 2551"/>
                <a:gd name="T19" fmla="*/ 567 h 3023"/>
                <a:gd name="T20" fmla="*/ 614 w 2551"/>
                <a:gd name="T21" fmla="*/ 1653 h 3023"/>
                <a:gd name="T22" fmla="*/ 425 w 2551"/>
                <a:gd name="T23" fmla="*/ 0 h 3023"/>
                <a:gd name="T24" fmla="*/ 2126 w 2551"/>
                <a:gd name="T25" fmla="*/ 1653 h 3023"/>
                <a:gd name="T26" fmla="*/ 1888 w 2551"/>
                <a:gd name="T27" fmla="*/ 2401 h 3023"/>
                <a:gd name="T28" fmla="*/ 1652 w 2551"/>
                <a:gd name="T29" fmla="*/ 2148 h 3023"/>
                <a:gd name="T30" fmla="*/ 1416 w 2551"/>
                <a:gd name="T31" fmla="*/ 2398 h 3023"/>
                <a:gd name="T32" fmla="*/ 1652 w 2551"/>
                <a:gd name="T33" fmla="*/ 2654 h 3023"/>
                <a:gd name="T34" fmla="*/ 1888 w 2551"/>
                <a:gd name="T35" fmla="*/ 2401 h 3023"/>
                <a:gd name="T36" fmla="*/ 1272 w 2551"/>
                <a:gd name="T37" fmla="*/ 2682 h 3023"/>
                <a:gd name="T38" fmla="*/ 1377 w 2551"/>
                <a:gd name="T39" fmla="*/ 2549 h 3023"/>
                <a:gd name="T40" fmla="*/ 1167 w 2551"/>
                <a:gd name="T41" fmla="*/ 2488 h 3023"/>
                <a:gd name="T42" fmla="*/ 1258 w 2551"/>
                <a:gd name="T43" fmla="*/ 2526 h 3023"/>
                <a:gd name="T44" fmla="*/ 1246 w 2551"/>
                <a:gd name="T45" fmla="*/ 2627 h 3023"/>
                <a:gd name="T46" fmla="*/ 1170 w 2551"/>
                <a:gd name="T47" fmla="*/ 2740 h 3023"/>
                <a:gd name="T48" fmla="*/ 1379 w 2551"/>
                <a:gd name="T49" fmla="*/ 2682 h 3023"/>
                <a:gd name="T50" fmla="*/ 995 w 2551"/>
                <a:gd name="T51" fmla="*/ 2157 h 3023"/>
                <a:gd name="T52" fmla="*/ 817 w 2551"/>
                <a:gd name="T53" fmla="*/ 2353 h 3023"/>
                <a:gd name="T54" fmla="*/ 706 w 2551"/>
                <a:gd name="T55" fmla="*/ 2157 h 3023"/>
                <a:gd name="T56" fmla="*/ 817 w 2551"/>
                <a:gd name="T57" fmla="*/ 2645 h 3023"/>
                <a:gd name="T58" fmla="*/ 995 w 2551"/>
                <a:gd name="T59" fmla="*/ 2439 h 3023"/>
                <a:gd name="T60" fmla="*/ 1106 w 2551"/>
                <a:gd name="T61" fmla="*/ 2645 h 3023"/>
                <a:gd name="T62" fmla="*/ 2551 w 2551"/>
                <a:gd name="T63" fmla="*/ 756 h 3023"/>
                <a:gd name="T64" fmla="*/ 0 w 2551"/>
                <a:gd name="T65" fmla="*/ 3023 h 3023"/>
                <a:gd name="T66" fmla="*/ 284 w 2551"/>
                <a:gd name="T67" fmla="*/ 756 h 3023"/>
                <a:gd name="T68" fmla="*/ 756 w 2551"/>
                <a:gd name="T69" fmla="*/ 1795 h 3023"/>
                <a:gd name="T70" fmla="*/ 1796 w 2551"/>
                <a:gd name="T71" fmla="*/ 756 h 3023"/>
                <a:gd name="T72" fmla="*/ 2268 w 2551"/>
                <a:gd name="T73" fmla="*/ 1795 h 3023"/>
                <a:gd name="T74" fmla="*/ 2551 w 2551"/>
                <a:gd name="T75" fmla="*/ 756 h 3023"/>
                <a:gd name="T76" fmla="*/ 1652 w 2551"/>
                <a:gd name="T77" fmla="*/ 2568 h 3023"/>
                <a:gd name="T78" fmla="*/ 1652 w 2551"/>
                <a:gd name="T79" fmla="*/ 2234 h 3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51" h="3023">
                  <a:moveTo>
                    <a:pt x="1890" y="236"/>
                  </a:moveTo>
                  <a:lnTo>
                    <a:pt x="1748" y="236"/>
                  </a:lnTo>
                  <a:lnTo>
                    <a:pt x="1748" y="94"/>
                  </a:lnTo>
                  <a:lnTo>
                    <a:pt x="1654" y="94"/>
                  </a:lnTo>
                  <a:lnTo>
                    <a:pt x="1654" y="236"/>
                  </a:lnTo>
                  <a:lnTo>
                    <a:pt x="1512" y="236"/>
                  </a:lnTo>
                  <a:lnTo>
                    <a:pt x="1512" y="331"/>
                  </a:lnTo>
                  <a:lnTo>
                    <a:pt x="1654" y="331"/>
                  </a:lnTo>
                  <a:lnTo>
                    <a:pt x="1654" y="472"/>
                  </a:lnTo>
                  <a:lnTo>
                    <a:pt x="1748" y="472"/>
                  </a:lnTo>
                  <a:lnTo>
                    <a:pt x="1748" y="331"/>
                  </a:lnTo>
                  <a:lnTo>
                    <a:pt x="1890" y="331"/>
                  </a:lnTo>
                  <a:lnTo>
                    <a:pt x="1890" y="236"/>
                  </a:lnTo>
                  <a:close/>
                  <a:moveTo>
                    <a:pt x="1040" y="236"/>
                  </a:moveTo>
                  <a:lnTo>
                    <a:pt x="662" y="236"/>
                  </a:lnTo>
                  <a:lnTo>
                    <a:pt x="662" y="331"/>
                  </a:lnTo>
                  <a:lnTo>
                    <a:pt x="1040" y="331"/>
                  </a:lnTo>
                  <a:lnTo>
                    <a:pt x="1040" y="236"/>
                  </a:lnTo>
                  <a:close/>
                  <a:moveTo>
                    <a:pt x="1937" y="1653"/>
                  </a:moveTo>
                  <a:lnTo>
                    <a:pt x="1937" y="567"/>
                  </a:lnTo>
                  <a:lnTo>
                    <a:pt x="614" y="567"/>
                  </a:lnTo>
                  <a:lnTo>
                    <a:pt x="614" y="1653"/>
                  </a:lnTo>
                  <a:lnTo>
                    <a:pt x="425" y="1653"/>
                  </a:lnTo>
                  <a:lnTo>
                    <a:pt x="425" y="0"/>
                  </a:lnTo>
                  <a:lnTo>
                    <a:pt x="2126" y="0"/>
                  </a:lnTo>
                  <a:lnTo>
                    <a:pt x="2126" y="1653"/>
                  </a:lnTo>
                  <a:lnTo>
                    <a:pt x="1937" y="1653"/>
                  </a:lnTo>
                  <a:close/>
                  <a:moveTo>
                    <a:pt x="1888" y="2401"/>
                  </a:moveTo>
                  <a:cubicBezTo>
                    <a:pt x="1888" y="2328"/>
                    <a:pt x="1868" y="2268"/>
                    <a:pt x="1829" y="2222"/>
                  </a:cubicBezTo>
                  <a:cubicBezTo>
                    <a:pt x="1787" y="2171"/>
                    <a:pt x="1730" y="2148"/>
                    <a:pt x="1652" y="2148"/>
                  </a:cubicBezTo>
                  <a:cubicBezTo>
                    <a:pt x="1581" y="2148"/>
                    <a:pt x="1527" y="2169"/>
                    <a:pt x="1486" y="2210"/>
                  </a:cubicBezTo>
                  <a:cubicBezTo>
                    <a:pt x="1441" y="2255"/>
                    <a:pt x="1416" y="2322"/>
                    <a:pt x="1416" y="2398"/>
                  </a:cubicBezTo>
                  <a:cubicBezTo>
                    <a:pt x="1416" y="2474"/>
                    <a:pt x="1435" y="2533"/>
                    <a:pt x="1475" y="2580"/>
                  </a:cubicBezTo>
                  <a:cubicBezTo>
                    <a:pt x="1517" y="2630"/>
                    <a:pt x="1574" y="2654"/>
                    <a:pt x="1652" y="2654"/>
                  </a:cubicBezTo>
                  <a:cubicBezTo>
                    <a:pt x="1723" y="2654"/>
                    <a:pt x="1777" y="2634"/>
                    <a:pt x="1818" y="2592"/>
                  </a:cubicBezTo>
                  <a:cubicBezTo>
                    <a:pt x="1863" y="2546"/>
                    <a:pt x="1888" y="2481"/>
                    <a:pt x="1888" y="2401"/>
                  </a:cubicBezTo>
                  <a:close/>
                  <a:moveTo>
                    <a:pt x="1379" y="2682"/>
                  </a:moveTo>
                  <a:lnTo>
                    <a:pt x="1272" y="2682"/>
                  </a:lnTo>
                  <a:cubicBezTo>
                    <a:pt x="1292" y="2668"/>
                    <a:pt x="1313" y="2650"/>
                    <a:pt x="1333" y="2633"/>
                  </a:cubicBezTo>
                  <a:cubicBezTo>
                    <a:pt x="1365" y="2603"/>
                    <a:pt x="1377" y="2580"/>
                    <a:pt x="1377" y="2549"/>
                  </a:cubicBezTo>
                  <a:cubicBezTo>
                    <a:pt x="1377" y="2496"/>
                    <a:pt x="1339" y="2467"/>
                    <a:pt x="1269" y="2467"/>
                  </a:cubicBezTo>
                  <a:cubicBezTo>
                    <a:pt x="1235" y="2467"/>
                    <a:pt x="1199" y="2474"/>
                    <a:pt x="1167" y="2488"/>
                  </a:cubicBezTo>
                  <a:lnTo>
                    <a:pt x="1179" y="2547"/>
                  </a:lnTo>
                  <a:cubicBezTo>
                    <a:pt x="1220" y="2531"/>
                    <a:pt x="1237" y="2526"/>
                    <a:pt x="1258" y="2526"/>
                  </a:cubicBezTo>
                  <a:cubicBezTo>
                    <a:pt x="1285" y="2526"/>
                    <a:pt x="1300" y="2537"/>
                    <a:pt x="1300" y="2556"/>
                  </a:cubicBezTo>
                  <a:cubicBezTo>
                    <a:pt x="1300" y="2576"/>
                    <a:pt x="1284" y="2597"/>
                    <a:pt x="1246" y="2627"/>
                  </a:cubicBezTo>
                  <a:cubicBezTo>
                    <a:pt x="1214" y="2653"/>
                    <a:pt x="1189" y="2671"/>
                    <a:pt x="1170" y="2682"/>
                  </a:cubicBezTo>
                  <a:lnTo>
                    <a:pt x="1170" y="2740"/>
                  </a:lnTo>
                  <a:lnTo>
                    <a:pt x="1379" y="2740"/>
                  </a:lnTo>
                  <a:lnTo>
                    <a:pt x="1379" y="2682"/>
                  </a:lnTo>
                  <a:close/>
                  <a:moveTo>
                    <a:pt x="1106" y="2157"/>
                  </a:moveTo>
                  <a:lnTo>
                    <a:pt x="995" y="2157"/>
                  </a:lnTo>
                  <a:lnTo>
                    <a:pt x="995" y="2353"/>
                  </a:lnTo>
                  <a:lnTo>
                    <a:pt x="817" y="2353"/>
                  </a:lnTo>
                  <a:lnTo>
                    <a:pt x="817" y="2157"/>
                  </a:lnTo>
                  <a:lnTo>
                    <a:pt x="706" y="2157"/>
                  </a:lnTo>
                  <a:lnTo>
                    <a:pt x="706" y="2645"/>
                  </a:lnTo>
                  <a:lnTo>
                    <a:pt x="817" y="2645"/>
                  </a:lnTo>
                  <a:lnTo>
                    <a:pt x="817" y="2439"/>
                  </a:lnTo>
                  <a:lnTo>
                    <a:pt x="995" y="2439"/>
                  </a:lnTo>
                  <a:lnTo>
                    <a:pt x="995" y="2645"/>
                  </a:lnTo>
                  <a:lnTo>
                    <a:pt x="1106" y="2645"/>
                  </a:lnTo>
                  <a:lnTo>
                    <a:pt x="1106" y="2157"/>
                  </a:lnTo>
                  <a:close/>
                  <a:moveTo>
                    <a:pt x="2551" y="756"/>
                  </a:moveTo>
                  <a:lnTo>
                    <a:pt x="2551" y="3023"/>
                  </a:lnTo>
                  <a:lnTo>
                    <a:pt x="0" y="3023"/>
                  </a:lnTo>
                  <a:lnTo>
                    <a:pt x="0" y="756"/>
                  </a:lnTo>
                  <a:lnTo>
                    <a:pt x="284" y="756"/>
                  </a:lnTo>
                  <a:lnTo>
                    <a:pt x="284" y="1795"/>
                  </a:lnTo>
                  <a:lnTo>
                    <a:pt x="756" y="1795"/>
                  </a:lnTo>
                  <a:lnTo>
                    <a:pt x="756" y="756"/>
                  </a:lnTo>
                  <a:lnTo>
                    <a:pt x="1796" y="756"/>
                  </a:lnTo>
                  <a:lnTo>
                    <a:pt x="1796" y="1795"/>
                  </a:lnTo>
                  <a:lnTo>
                    <a:pt x="2268" y="1795"/>
                  </a:lnTo>
                  <a:lnTo>
                    <a:pt x="2268" y="756"/>
                  </a:lnTo>
                  <a:lnTo>
                    <a:pt x="2551" y="756"/>
                  </a:lnTo>
                  <a:close/>
                  <a:moveTo>
                    <a:pt x="1774" y="2401"/>
                  </a:moveTo>
                  <a:cubicBezTo>
                    <a:pt x="1774" y="2503"/>
                    <a:pt x="1726" y="2568"/>
                    <a:pt x="1652" y="2568"/>
                  </a:cubicBezTo>
                  <a:cubicBezTo>
                    <a:pt x="1577" y="2568"/>
                    <a:pt x="1530" y="2503"/>
                    <a:pt x="1530" y="2399"/>
                  </a:cubicBezTo>
                  <a:cubicBezTo>
                    <a:pt x="1530" y="2299"/>
                    <a:pt x="1577" y="2234"/>
                    <a:pt x="1652" y="2234"/>
                  </a:cubicBezTo>
                  <a:cubicBezTo>
                    <a:pt x="1726" y="2234"/>
                    <a:pt x="1774" y="2299"/>
                    <a:pt x="1774" y="240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392" tIns="45696" rIns="91392" bIns="45696" numCol="1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600" dirty="0"/>
            </a:p>
          </p:txBody>
        </p:sp>
      </p:grpSp>
      <p:grpSp>
        <p:nvGrpSpPr>
          <p:cNvPr id="41" name="Group 156">
            <a:extLst>
              <a:ext uri="{FF2B5EF4-FFF2-40B4-BE49-F238E27FC236}">
                <a16:creationId xmlns:a16="http://schemas.microsoft.com/office/drawing/2014/main" id="{4FE1D1F8-9024-6593-52BA-923563FCC6C3}"/>
              </a:ext>
            </a:extLst>
          </p:cNvPr>
          <p:cNvGrpSpPr/>
          <p:nvPr/>
        </p:nvGrpSpPr>
        <p:grpSpPr>
          <a:xfrm>
            <a:off x="1169797" y="1133392"/>
            <a:ext cx="480327" cy="678688"/>
            <a:chOff x="827631" y="2797299"/>
            <a:chExt cx="1051161" cy="1467202"/>
          </a:xfrm>
        </p:grpSpPr>
        <p:sp>
          <p:nvSpPr>
            <p:cNvPr id="42" name="Rectangle 209">
              <a:extLst>
                <a:ext uri="{FF2B5EF4-FFF2-40B4-BE49-F238E27FC236}">
                  <a16:creationId xmlns:a16="http://schemas.microsoft.com/office/drawing/2014/main" id="{E5E42B4E-EFB1-C84D-1BD4-772277BC6E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179" y="3316086"/>
              <a:ext cx="864000" cy="863999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04B4A521-2228-A053-9716-8A7CF2E5F9EC}"/>
                </a:ext>
              </a:extLst>
            </p:cNvPr>
            <p:cNvSpPr/>
            <p:nvPr/>
          </p:nvSpPr>
          <p:spPr>
            <a:xfrm>
              <a:off x="827631" y="3022501"/>
              <a:ext cx="1051161" cy="124200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47" name="Text Box 6">
              <a:extLst>
                <a:ext uri="{FF2B5EF4-FFF2-40B4-BE49-F238E27FC236}">
                  <a16:creationId xmlns:a16="http://schemas.microsoft.com/office/drawing/2014/main" id="{A7243CEA-D9B3-F5BD-7883-B7579200AA1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10821" y="2797299"/>
              <a:ext cx="884781" cy="38966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Offshore</a:t>
              </a:r>
            </a:p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Wind</a:t>
              </a:r>
            </a:p>
          </p:txBody>
        </p:sp>
        <p:sp>
          <p:nvSpPr>
            <p:cNvPr id="54" name="Freeform 397">
              <a:extLst>
                <a:ext uri="{FF2B5EF4-FFF2-40B4-BE49-F238E27FC236}">
                  <a16:creationId xmlns:a16="http://schemas.microsoft.com/office/drawing/2014/main" id="{BAC09201-7BC9-49F6-566E-6D37599A6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066" y="3443845"/>
              <a:ext cx="432416" cy="573328"/>
            </a:xfrm>
            <a:custGeom>
              <a:avLst/>
              <a:gdLst>
                <a:gd name="T0" fmla="*/ 1021 w 2297"/>
                <a:gd name="T1" fmla="*/ 1424 h 3212"/>
                <a:gd name="T2" fmla="*/ 1051 w 2297"/>
                <a:gd name="T3" fmla="*/ 1373 h 3212"/>
                <a:gd name="T4" fmla="*/ 2297 w 2297"/>
                <a:gd name="T5" fmla="*/ 1310 h 3212"/>
                <a:gd name="T6" fmla="*/ 2297 w 2297"/>
                <a:gd name="T7" fmla="*/ 1197 h 3212"/>
                <a:gd name="T8" fmla="*/ 1532 w 2297"/>
                <a:gd name="T9" fmla="*/ 993 h 3212"/>
                <a:gd name="T10" fmla="*/ 1048 w 2297"/>
                <a:gd name="T11" fmla="*/ 1164 h 3212"/>
                <a:gd name="T12" fmla="*/ 971 w 2297"/>
                <a:gd name="T13" fmla="*/ 1067 h 3212"/>
                <a:gd name="T14" fmla="*/ 785 w 2297"/>
                <a:gd name="T15" fmla="*/ 1018 h 3212"/>
                <a:gd name="T16" fmla="*/ 94 w 2297"/>
                <a:gd name="T17" fmla="*/ 0 h 3212"/>
                <a:gd name="T18" fmla="*/ 0 w 2297"/>
                <a:gd name="T19" fmla="*/ 63 h 3212"/>
                <a:gd name="T20" fmla="*/ 223 w 2297"/>
                <a:gd name="T21" fmla="*/ 822 h 3212"/>
                <a:gd name="T22" fmla="*/ 603 w 2297"/>
                <a:gd name="T23" fmla="*/ 1133 h 3212"/>
                <a:gd name="T24" fmla="*/ 617 w 2297"/>
                <a:gd name="T25" fmla="*/ 1428 h 3212"/>
                <a:gd name="T26" fmla="*/ 49 w 2297"/>
                <a:gd name="T27" fmla="*/ 2540 h 3212"/>
                <a:gd name="T28" fmla="*/ 149 w 2297"/>
                <a:gd name="T29" fmla="*/ 2591 h 3212"/>
                <a:gd name="T30" fmla="*/ 723 w 2297"/>
                <a:gd name="T31" fmla="*/ 1956 h 3212"/>
                <a:gd name="T32" fmla="*/ 723 w 2297"/>
                <a:gd name="T33" fmla="*/ 3212 h 3212"/>
                <a:gd name="T34" fmla="*/ 912 w 2297"/>
                <a:gd name="T35" fmla="*/ 3212 h 3212"/>
                <a:gd name="T36" fmla="*/ 912 w 2297"/>
                <a:gd name="T37" fmla="*/ 1501 h 3212"/>
                <a:gd name="T38" fmla="*/ 1021 w 2297"/>
                <a:gd name="T39" fmla="*/ 1424 h 3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97" h="3212">
                  <a:moveTo>
                    <a:pt x="1021" y="1424"/>
                  </a:moveTo>
                  <a:cubicBezTo>
                    <a:pt x="1034" y="1408"/>
                    <a:pt x="1043" y="1391"/>
                    <a:pt x="1051" y="1373"/>
                  </a:cubicBezTo>
                  <a:lnTo>
                    <a:pt x="2297" y="1310"/>
                  </a:lnTo>
                  <a:lnTo>
                    <a:pt x="2297" y="1197"/>
                  </a:lnTo>
                  <a:lnTo>
                    <a:pt x="1532" y="993"/>
                  </a:lnTo>
                  <a:lnTo>
                    <a:pt x="1048" y="1164"/>
                  </a:lnTo>
                  <a:cubicBezTo>
                    <a:pt x="1031" y="1127"/>
                    <a:pt x="1006" y="1093"/>
                    <a:pt x="971" y="1067"/>
                  </a:cubicBezTo>
                  <a:cubicBezTo>
                    <a:pt x="915" y="1025"/>
                    <a:pt x="848" y="1010"/>
                    <a:pt x="785" y="1018"/>
                  </a:cubicBezTo>
                  <a:lnTo>
                    <a:pt x="94" y="0"/>
                  </a:lnTo>
                  <a:lnTo>
                    <a:pt x="0" y="63"/>
                  </a:lnTo>
                  <a:lnTo>
                    <a:pt x="223" y="822"/>
                  </a:lnTo>
                  <a:lnTo>
                    <a:pt x="603" y="1133"/>
                  </a:lnTo>
                  <a:cubicBezTo>
                    <a:pt x="544" y="1226"/>
                    <a:pt x="551" y="1344"/>
                    <a:pt x="617" y="1428"/>
                  </a:cubicBezTo>
                  <a:lnTo>
                    <a:pt x="49" y="2540"/>
                  </a:lnTo>
                  <a:lnTo>
                    <a:pt x="149" y="2591"/>
                  </a:lnTo>
                  <a:lnTo>
                    <a:pt x="723" y="1956"/>
                  </a:lnTo>
                  <a:lnTo>
                    <a:pt x="723" y="3212"/>
                  </a:lnTo>
                  <a:lnTo>
                    <a:pt x="912" y="3212"/>
                  </a:lnTo>
                  <a:lnTo>
                    <a:pt x="912" y="1501"/>
                  </a:lnTo>
                  <a:cubicBezTo>
                    <a:pt x="969" y="1485"/>
                    <a:pt x="1005" y="1446"/>
                    <a:pt x="1021" y="14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392" tIns="45696" rIns="91392" bIns="45696" numCol="1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600" dirty="0"/>
            </a:p>
          </p:txBody>
        </p:sp>
      </p:grpSp>
      <p:grpSp>
        <p:nvGrpSpPr>
          <p:cNvPr id="55" name="Group 156">
            <a:extLst>
              <a:ext uri="{FF2B5EF4-FFF2-40B4-BE49-F238E27FC236}">
                <a16:creationId xmlns:a16="http://schemas.microsoft.com/office/drawing/2014/main" id="{E8EE1520-C693-4632-E99A-439825798374}"/>
              </a:ext>
            </a:extLst>
          </p:cNvPr>
          <p:cNvGrpSpPr/>
          <p:nvPr/>
        </p:nvGrpSpPr>
        <p:grpSpPr>
          <a:xfrm>
            <a:off x="1794806" y="1133392"/>
            <a:ext cx="480327" cy="678688"/>
            <a:chOff x="827631" y="2797299"/>
            <a:chExt cx="1051161" cy="1467202"/>
          </a:xfrm>
        </p:grpSpPr>
        <p:sp>
          <p:nvSpPr>
            <p:cNvPr id="62" name="Rectangle 209">
              <a:extLst>
                <a:ext uri="{FF2B5EF4-FFF2-40B4-BE49-F238E27FC236}">
                  <a16:creationId xmlns:a16="http://schemas.microsoft.com/office/drawing/2014/main" id="{4C1915B0-6346-C7D7-3BE3-3B1E24869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179" y="3316086"/>
              <a:ext cx="864000" cy="863999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63" name="Rechteck 62">
              <a:extLst>
                <a:ext uri="{FF2B5EF4-FFF2-40B4-BE49-F238E27FC236}">
                  <a16:creationId xmlns:a16="http://schemas.microsoft.com/office/drawing/2014/main" id="{726200FB-54BD-B5F4-FA3A-9ECDC6DF9D74}"/>
                </a:ext>
              </a:extLst>
            </p:cNvPr>
            <p:cNvSpPr/>
            <p:nvPr/>
          </p:nvSpPr>
          <p:spPr>
            <a:xfrm>
              <a:off x="827631" y="3022501"/>
              <a:ext cx="1051161" cy="124200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64" name="Text Box 6">
              <a:extLst>
                <a:ext uri="{FF2B5EF4-FFF2-40B4-BE49-F238E27FC236}">
                  <a16:creationId xmlns:a16="http://schemas.microsoft.com/office/drawing/2014/main" id="{F988B451-8E1C-008B-7372-81FC88FA434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10821" y="2797299"/>
              <a:ext cx="884781" cy="38966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Onshore</a:t>
              </a:r>
            </a:p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Wind</a:t>
              </a:r>
            </a:p>
          </p:txBody>
        </p:sp>
        <p:sp>
          <p:nvSpPr>
            <p:cNvPr id="66" name="Freeform 397">
              <a:extLst>
                <a:ext uri="{FF2B5EF4-FFF2-40B4-BE49-F238E27FC236}">
                  <a16:creationId xmlns:a16="http://schemas.microsoft.com/office/drawing/2014/main" id="{D9E4C718-E909-5F81-0F77-B3ACE2097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066" y="3443845"/>
              <a:ext cx="432416" cy="573328"/>
            </a:xfrm>
            <a:custGeom>
              <a:avLst/>
              <a:gdLst>
                <a:gd name="T0" fmla="*/ 1021 w 2297"/>
                <a:gd name="T1" fmla="*/ 1424 h 3212"/>
                <a:gd name="T2" fmla="*/ 1051 w 2297"/>
                <a:gd name="T3" fmla="*/ 1373 h 3212"/>
                <a:gd name="T4" fmla="*/ 2297 w 2297"/>
                <a:gd name="T5" fmla="*/ 1310 h 3212"/>
                <a:gd name="T6" fmla="*/ 2297 w 2297"/>
                <a:gd name="T7" fmla="*/ 1197 h 3212"/>
                <a:gd name="T8" fmla="*/ 1532 w 2297"/>
                <a:gd name="T9" fmla="*/ 993 h 3212"/>
                <a:gd name="T10" fmla="*/ 1048 w 2297"/>
                <a:gd name="T11" fmla="*/ 1164 h 3212"/>
                <a:gd name="T12" fmla="*/ 971 w 2297"/>
                <a:gd name="T13" fmla="*/ 1067 h 3212"/>
                <a:gd name="T14" fmla="*/ 785 w 2297"/>
                <a:gd name="T15" fmla="*/ 1018 h 3212"/>
                <a:gd name="T16" fmla="*/ 94 w 2297"/>
                <a:gd name="T17" fmla="*/ 0 h 3212"/>
                <a:gd name="T18" fmla="*/ 0 w 2297"/>
                <a:gd name="T19" fmla="*/ 63 h 3212"/>
                <a:gd name="T20" fmla="*/ 223 w 2297"/>
                <a:gd name="T21" fmla="*/ 822 h 3212"/>
                <a:gd name="T22" fmla="*/ 603 w 2297"/>
                <a:gd name="T23" fmla="*/ 1133 h 3212"/>
                <a:gd name="T24" fmla="*/ 617 w 2297"/>
                <a:gd name="T25" fmla="*/ 1428 h 3212"/>
                <a:gd name="T26" fmla="*/ 49 w 2297"/>
                <a:gd name="T27" fmla="*/ 2540 h 3212"/>
                <a:gd name="T28" fmla="*/ 149 w 2297"/>
                <a:gd name="T29" fmla="*/ 2591 h 3212"/>
                <a:gd name="T30" fmla="*/ 723 w 2297"/>
                <a:gd name="T31" fmla="*/ 1956 h 3212"/>
                <a:gd name="T32" fmla="*/ 723 w 2297"/>
                <a:gd name="T33" fmla="*/ 3212 h 3212"/>
                <a:gd name="T34" fmla="*/ 912 w 2297"/>
                <a:gd name="T35" fmla="*/ 3212 h 3212"/>
                <a:gd name="T36" fmla="*/ 912 w 2297"/>
                <a:gd name="T37" fmla="*/ 1501 h 3212"/>
                <a:gd name="T38" fmla="*/ 1021 w 2297"/>
                <a:gd name="T39" fmla="*/ 1424 h 3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97" h="3212">
                  <a:moveTo>
                    <a:pt x="1021" y="1424"/>
                  </a:moveTo>
                  <a:cubicBezTo>
                    <a:pt x="1034" y="1408"/>
                    <a:pt x="1043" y="1391"/>
                    <a:pt x="1051" y="1373"/>
                  </a:cubicBezTo>
                  <a:lnTo>
                    <a:pt x="2297" y="1310"/>
                  </a:lnTo>
                  <a:lnTo>
                    <a:pt x="2297" y="1197"/>
                  </a:lnTo>
                  <a:lnTo>
                    <a:pt x="1532" y="993"/>
                  </a:lnTo>
                  <a:lnTo>
                    <a:pt x="1048" y="1164"/>
                  </a:lnTo>
                  <a:cubicBezTo>
                    <a:pt x="1031" y="1127"/>
                    <a:pt x="1006" y="1093"/>
                    <a:pt x="971" y="1067"/>
                  </a:cubicBezTo>
                  <a:cubicBezTo>
                    <a:pt x="915" y="1025"/>
                    <a:pt x="848" y="1010"/>
                    <a:pt x="785" y="1018"/>
                  </a:cubicBezTo>
                  <a:lnTo>
                    <a:pt x="94" y="0"/>
                  </a:lnTo>
                  <a:lnTo>
                    <a:pt x="0" y="63"/>
                  </a:lnTo>
                  <a:lnTo>
                    <a:pt x="223" y="822"/>
                  </a:lnTo>
                  <a:lnTo>
                    <a:pt x="603" y="1133"/>
                  </a:lnTo>
                  <a:cubicBezTo>
                    <a:pt x="544" y="1226"/>
                    <a:pt x="551" y="1344"/>
                    <a:pt x="617" y="1428"/>
                  </a:cubicBezTo>
                  <a:lnTo>
                    <a:pt x="49" y="2540"/>
                  </a:lnTo>
                  <a:lnTo>
                    <a:pt x="149" y="2591"/>
                  </a:lnTo>
                  <a:lnTo>
                    <a:pt x="723" y="1956"/>
                  </a:lnTo>
                  <a:lnTo>
                    <a:pt x="723" y="3212"/>
                  </a:lnTo>
                  <a:lnTo>
                    <a:pt x="912" y="3212"/>
                  </a:lnTo>
                  <a:lnTo>
                    <a:pt x="912" y="1501"/>
                  </a:lnTo>
                  <a:cubicBezTo>
                    <a:pt x="969" y="1485"/>
                    <a:pt x="1005" y="1446"/>
                    <a:pt x="1021" y="14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392" tIns="45696" rIns="91392" bIns="45696" numCol="1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600" dirty="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9F3D78BE-D523-4CF9-4FA5-362574E9F3E6}"/>
              </a:ext>
            </a:extLst>
          </p:cNvPr>
          <p:cNvGrpSpPr/>
          <p:nvPr/>
        </p:nvGrpSpPr>
        <p:grpSpPr>
          <a:xfrm>
            <a:off x="1168552" y="1846041"/>
            <a:ext cx="480327" cy="678688"/>
            <a:chOff x="1907704" y="3413309"/>
            <a:chExt cx="480327" cy="678688"/>
          </a:xfrm>
        </p:grpSpPr>
        <p:sp>
          <p:nvSpPr>
            <p:cNvPr id="72" name="Rectangle 209">
              <a:extLst>
                <a:ext uri="{FF2B5EF4-FFF2-40B4-BE49-F238E27FC236}">
                  <a16:creationId xmlns:a16="http://schemas.microsoft.com/office/drawing/2014/main" id="{6F0254D1-A159-2FF5-79AD-CC7E5DE28D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5934" y="3653286"/>
              <a:ext cx="394804" cy="399663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73" name="Rechteck 72">
              <a:extLst>
                <a:ext uri="{FF2B5EF4-FFF2-40B4-BE49-F238E27FC236}">
                  <a16:creationId xmlns:a16="http://schemas.microsoft.com/office/drawing/2014/main" id="{FB8A2289-04BC-6B76-9C7D-3DC9CDBEBCCB}"/>
                </a:ext>
              </a:extLst>
            </p:cNvPr>
            <p:cNvSpPr/>
            <p:nvPr/>
          </p:nvSpPr>
          <p:spPr>
            <a:xfrm>
              <a:off x="1907704" y="3517481"/>
              <a:ext cx="480327" cy="57451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74" name="Text Box 6">
              <a:extLst>
                <a:ext uri="{FF2B5EF4-FFF2-40B4-BE49-F238E27FC236}">
                  <a16:creationId xmlns:a16="http://schemas.microsoft.com/office/drawing/2014/main" id="{BB2FA5AA-B2D7-3A44-53B4-CBD5B2CA4CC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945718" y="3413309"/>
              <a:ext cx="404300" cy="18024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Solar PV</a:t>
              </a:r>
            </a:p>
          </p:txBody>
        </p:sp>
        <p:pic>
          <p:nvPicPr>
            <p:cNvPr id="78" name="Grafik 77" descr="Solarmodule mit einfarbiger Füllung">
              <a:extLst>
                <a:ext uri="{FF2B5EF4-FFF2-40B4-BE49-F238E27FC236}">
                  <a16:creationId xmlns:a16="http://schemas.microsoft.com/office/drawing/2014/main" id="{E1008E29-D83E-EBB9-9314-AD55139BC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46438" y="3653286"/>
              <a:ext cx="371044" cy="371044"/>
            </a:xfrm>
            <a:prstGeom prst="rect">
              <a:avLst/>
            </a:prstGeom>
          </p:spPr>
        </p:pic>
      </p:grp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833DB473-183E-B195-BC45-87B700C8D2E6}"/>
              </a:ext>
            </a:extLst>
          </p:cNvPr>
          <p:cNvGrpSpPr/>
          <p:nvPr/>
        </p:nvGrpSpPr>
        <p:grpSpPr>
          <a:xfrm>
            <a:off x="3612143" y="2743836"/>
            <a:ext cx="480328" cy="694257"/>
            <a:chOff x="2413992" y="2599004"/>
            <a:chExt cx="480328" cy="694257"/>
          </a:xfrm>
        </p:grpSpPr>
        <p:sp>
          <p:nvSpPr>
            <p:cNvPr id="89" name="Rechteck 88">
              <a:extLst>
                <a:ext uri="{FF2B5EF4-FFF2-40B4-BE49-F238E27FC236}">
                  <a16:creationId xmlns:a16="http://schemas.microsoft.com/office/drawing/2014/main" id="{99BC92E4-4D0D-F1BC-06FD-64BA45A98DAF}"/>
                </a:ext>
              </a:extLst>
            </p:cNvPr>
            <p:cNvSpPr/>
            <p:nvPr/>
          </p:nvSpPr>
          <p:spPr>
            <a:xfrm>
              <a:off x="2413992" y="2718745"/>
              <a:ext cx="480328" cy="57451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90" name="Text Box 6">
              <a:extLst>
                <a:ext uri="{FF2B5EF4-FFF2-40B4-BE49-F238E27FC236}">
                  <a16:creationId xmlns:a16="http://schemas.microsoft.com/office/drawing/2014/main" id="{0A08DC97-4410-7456-0B65-504A14A0559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440303" y="2599004"/>
              <a:ext cx="427705" cy="16120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Electricity</a:t>
              </a:r>
            </a:p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Grid</a:t>
              </a:r>
            </a:p>
          </p:txBody>
        </p:sp>
        <p:sp>
          <p:nvSpPr>
            <p:cNvPr id="91" name="Rectangle 209">
              <a:extLst>
                <a:ext uri="{FF2B5EF4-FFF2-40B4-BE49-F238E27FC236}">
                  <a16:creationId xmlns:a16="http://schemas.microsoft.com/office/drawing/2014/main" id="{8CF78C9D-46CC-3FEF-624B-831696AE9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059" y="2846500"/>
              <a:ext cx="394805" cy="399663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pic>
          <p:nvPicPr>
            <p:cNvPr id="92" name="Grafik 91" descr="Netzplandiagramm mit einfarbiger Füllung">
              <a:extLst>
                <a:ext uri="{FF2B5EF4-FFF2-40B4-BE49-F238E27FC236}">
                  <a16:creationId xmlns:a16="http://schemas.microsoft.com/office/drawing/2014/main" id="{551406B3-8646-E0FE-D9EC-F4E67538C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2434671" y="2846498"/>
              <a:ext cx="399663" cy="399663"/>
            </a:xfrm>
            <a:prstGeom prst="rect">
              <a:avLst/>
            </a:prstGeom>
          </p:spPr>
        </p:pic>
      </p:grpSp>
      <p:cxnSp>
        <p:nvCxnSpPr>
          <p:cNvPr id="93" name="Verbinder: gewinkelt 92">
            <a:extLst>
              <a:ext uri="{FF2B5EF4-FFF2-40B4-BE49-F238E27FC236}">
                <a16:creationId xmlns:a16="http://schemas.microsoft.com/office/drawing/2014/main" id="{F76BF75A-6225-49C4-053F-5651077C6CCD}"/>
              </a:ext>
            </a:extLst>
          </p:cNvPr>
          <p:cNvCxnSpPr>
            <a:cxnSpLocks/>
            <a:stCxn id="4" idx="3"/>
            <a:endCxn id="189" idx="0"/>
          </p:cNvCxnSpPr>
          <p:nvPr/>
        </p:nvCxnSpPr>
        <p:spPr>
          <a:xfrm>
            <a:off x="2375779" y="1802382"/>
            <a:ext cx="995597" cy="1005305"/>
          </a:xfrm>
          <a:prstGeom prst="bentConnector4">
            <a:avLst>
              <a:gd name="adj1" fmla="val 50000"/>
              <a:gd name="adj2" fmla="val 122739"/>
            </a:avLst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 Verbindung mit Pfeil 93">
            <a:extLst>
              <a:ext uri="{FF2B5EF4-FFF2-40B4-BE49-F238E27FC236}">
                <a16:creationId xmlns:a16="http://schemas.microsoft.com/office/drawing/2014/main" id="{DBA1532C-44C4-50C4-877E-993E67E9B7D1}"/>
              </a:ext>
            </a:extLst>
          </p:cNvPr>
          <p:cNvCxnSpPr>
            <a:cxnSpLocks/>
            <a:stCxn id="90" idx="0"/>
            <a:endCxn id="36" idx="2"/>
          </p:cNvCxnSpPr>
          <p:nvPr/>
        </p:nvCxnSpPr>
        <p:spPr>
          <a:xfrm flipV="1">
            <a:off x="3852307" y="2528551"/>
            <a:ext cx="6025" cy="215285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mit Pfeil 94">
            <a:extLst>
              <a:ext uri="{FF2B5EF4-FFF2-40B4-BE49-F238E27FC236}">
                <a16:creationId xmlns:a16="http://schemas.microsoft.com/office/drawing/2014/main" id="{A6D36369-5116-5446-AB79-FB63C70232EC}"/>
              </a:ext>
            </a:extLst>
          </p:cNvPr>
          <p:cNvCxnSpPr>
            <a:cxnSpLocks/>
            <a:stCxn id="37" idx="0"/>
            <a:endCxn id="97" idx="2"/>
          </p:cNvCxnSpPr>
          <p:nvPr/>
        </p:nvCxnSpPr>
        <p:spPr>
          <a:xfrm flipH="1" flipV="1">
            <a:off x="3856455" y="1609823"/>
            <a:ext cx="1877" cy="224471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uppieren 95">
            <a:extLst>
              <a:ext uri="{FF2B5EF4-FFF2-40B4-BE49-F238E27FC236}">
                <a16:creationId xmlns:a16="http://schemas.microsoft.com/office/drawing/2014/main" id="{D30580DE-9AB1-FE7B-9ECC-339658137E2A}"/>
              </a:ext>
            </a:extLst>
          </p:cNvPr>
          <p:cNvGrpSpPr/>
          <p:nvPr/>
        </p:nvGrpSpPr>
        <p:grpSpPr>
          <a:xfrm>
            <a:off x="3616291" y="915566"/>
            <a:ext cx="480328" cy="694257"/>
            <a:chOff x="2413992" y="2599004"/>
            <a:chExt cx="480328" cy="694257"/>
          </a:xfrm>
        </p:grpSpPr>
        <p:sp>
          <p:nvSpPr>
            <p:cNvPr id="97" name="Rechteck 96">
              <a:extLst>
                <a:ext uri="{FF2B5EF4-FFF2-40B4-BE49-F238E27FC236}">
                  <a16:creationId xmlns:a16="http://schemas.microsoft.com/office/drawing/2014/main" id="{F68FACBA-B0C3-C613-F5AF-C2615655C492}"/>
                </a:ext>
              </a:extLst>
            </p:cNvPr>
            <p:cNvSpPr/>
            <p:nvPr/>
          </p:nvSpPr>
          <p:spPr>
            <a:xfrm>
              <a:off x="2413992" y="2718745"/>
              <a:ext cx="480328" cy="574516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98" name="Text Box 6">
              <a:extLst>
                <a:ext uri="{FF2B5EF4-FFF2-40B4-BE49-F238E27FC236}">
                  <a16:creationId xmlns:a16="http://schemas.microsoft.com/office/drawing/2014/main" id="{CF2E107A-D086-0BEB-FC72-AC0A913C3B5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440303" y="2599004"/>
              <a:ext cx="427705" cy="16120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tx2"/>
                  </a:solidFill>
                </a:rPr>
                <a:t>Hydrogen</a:t>
              </a:r>
            </a:p>
            <a:p>
              <a:pPr algn="ctr"/>
              <a:r>
                <a:rPr lang="en-US" altLang="en-US" sz="600" dirty="0">
                  <a:solidFill>
                    <a:schemeClr val="tx2"/>
                  </a:solidFill>
                </a:rPr>
                <a:t>Grid</a:t>
              </a:r>
            </a:p>
          </p:txBody>
        </p:sp>
        <p:sp>
          <p:nvSpPr>
            <p:cNvPr id="99" name="Rectangle 209">
              <a:extLst>
                <a:ext uri="{FF2B5EF4-FFF2-40B4-BE49-F238E27FC236}">
                  <a16:creationId xmlns:a16="http://schemas.microsoft.com/office/drawing/2014/main" id="{CFB13B8F-282B-DF80-219B-E0CD6653E5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059" y="2846500"/>
              <a:ext cx="394805" cy="399663"/>
            </a:xfrm>
            <a:prstGeom prst="rect">
              <a:avLst/>
            </a:prstGeom>
            <a:solidFill>
              <a:schemeClr val="tx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>
                <a:solidFill>
                  <a:schemeClr val="bg1"/>
                </a:solidFill>
              </a:endParaRPr>
            </a:p>
          </p:txBody>
        </p:sp>
        <p:pic>
          <p:nvPicPr>
            <p:cNvPr id="105" name="Grafik 104" descr="Netzplandiagramm mit einfarbiger Füllung">
              <a:extLst>
                <a:ext uri="{FF2B5EF4-FFF2-40B4-BE49-F238E27FC236}">
                  <a16:creationId xmlns:a16="http://schemas.microsoft.com/office/drawing/2014/main" id="{3581903F-413B-448F-8791-0C3E2DC05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2434671" y="2846498"/>
              <a:ext cx="399663" cy="399663"/>
            </a:xfrm>
            <a:prstGeom prst="rect">
              <a:avLst/>
            </a:prstGeom>
          </p:spPr>
        </p:pic>
      </p:grpSp>
      <p:grpSp>
        <p:nvGrpSpPr>
          <p:cNvPr id="106" name="Gruppieren 105">
            <a:extLst>
              <a:ext uri="{FF2B5EF4-FFF2-40B4-BE49-F238E27FC236}">
                <a16:creationId xmlns:a16="http://schemas.microsoft.com/office/drawing/2014/main" id="{C512C191-6152-4AA9-7F55-0DFC358F88B3}"/>
              </a:ext>
            </a:extLst>
          </p:cNvPr>
          <p:cNvGrpSpPr/>
          <p:nvPr/>
        </p:nvGrpSpPr>
        <p:grpSpPr>
          <a:xfrm>
            <a:off x="1794964" y="1846529"/>
            <a:ext cx="480327" cy="678688"/>
            <a:chOff x="1824224" y="3527882"/>
            <a:chExt cx="480327" cy="678688"/>
          </a:xfrm>
        </p:grpSpPr>
        <p:sp>
          <p:nvSpPr>
            <p:cNvPr id="107" name="Rectangle 209">
              <a:extLst>
                <a:ext uri="{FF2B5EF4-FFF2-40B4-BE49-F238E27FC236}">
                  <a16:creationId xmlns:a16="http://schemas.microsoft.com/office/drawing/2014/main" id="{E37EC01D-5665-7F1C-6269-924B23E20B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454" y="3767859"/>
              <a:ext cx="394804" cy="399663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108" name="Rechteck 107">
              <a:extLst>
                <a:ext uri="{FF2B5EF4-FFF2-40B4-BE49-F238E27FC236}">
                  <a16:creationId xmlns:a16="http://schemas.microsoft.com/office/drawing/2014/main" id="{9210BD7B-2901-473A-D0DA-73CAFDD58437}"/>
                </a:ext>
              </a:extLst>
            </p:cNvPr>
            <p:cNvSpPr/>
            <p:nvPr/>
          </p:nvSpPr>
          <p:spPr>
            <a:xfrm>
              <a:off x="1824224" y="3632054"/>
              <a:ext cx="480327" cy="57451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109" name="Text Box 6">
              <a:extLst>
                <a:ext uri="{FF2B5EF4-FFF2-40B4-BE49-F238E27FC236}">
                  <a16:creationId xmlns:a16="http://schemas.microsoft.com/office/drawing/2014/main" id="{18B7DC7D-2B1E-2E6A-B000-8C189B2F8BB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62238" y="3527882"/>
              <a:ext cx="404300" cy="18024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Hydro</a:t>
              </a:r>
            </a:p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Power</a:t>
              </a:r>
            </a:p>
          </p:txBody>
        </p:sp>
        <p:pic>
          <p:nvPicPr>
            <p:cNvPr id="110" name="Grafik 109" descr="Wasserkraft mit einfarbiger Füllung">
              <a:extLst>
                <a:ext uri="{FF2B5EF4-FFF2-40B4-BE49-F238E27FC236}">
                  <a16:creationId xmlns:a16="http://schemas.microsoft.com/office/drawing/2014/main" id="{CF644A06-1085-3DFB-9FDD-2BCDF6A27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01740" y="3802892"/>
              <a:ext cx="331897" cy="331897"/>
            </a:xfrm>
            <a:prstGeom prst="rect">
              <a:avLst/>
            </a:prstGeom>
          </p:spPr>
        </p:pic>
      </p:grpSp>
      <p:grpSp>
        <p:nvGrpSpPr>
          <p:cNvPr id="111" name="Gruppieren 110">
            <a:extLst>
              <a:ext uri="{FF2B5EF4-FFF2-40B4-BE49-F238E27FC236}">
                <a16:creationId xmlns:a16="http://schemas.microsoft.com/office/drawing/2014/main" id="{59879F4E-2B6E-7B58-8839-AA5D0A54E5DF}"/>
              </a:ext>
            </a:extLst>
          </p:cNvPr>
          <p:cNvGrpSpPr/>
          <p:nvPr/>
        </p:nvGrpSpPr>
        <p:grpSpPr>
          <a:xfrm>
            <a:off x="1255142" y="3671856"/>
            <a:ext cx="574742" cy="620235"/>
            <a:chOff x="3279537" y="3579639"/>
            <a:chExt cx="574742" cy="620235"/>
          </a:xfrm>
        </p:grpSpPr>
        <p:sp>
          <p:nvSpPr>
            <p:cNvPr id="112" name="Rectangle 209">
              <a:extLst>
                <a:ext uri="{FF2B5EF4-FFF2-40B4-BE49-F238E27FC236}">
                  <a16:creationId xmlns:a16="http://schemas.microsoft.com/office/drawing/2014/main" id="{A58F6CBF-8CBF-35D0-C3EC-0E8704C63A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2182" y="3761163"/>
              <a:ext cx="394804" cy="399663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113" name="Rechteck 112">
              <a:extLst>
                <a:ext uri="{FF2B5EF4-FFF2-40B4-BE49-F238E27FC236}">
                  <a16:creationId xmlns:a16="http://schemas.microsoft.com/office/drawing/2014/main" id="{C82E892F-BAF4-0BE1-0BAE-1298B4105F94}"/>
                </a:ext>
              </a:extLst>
            </p:cNvPr>
            <p:cNvSpPr/>
            <p:nvPr/>
          </p:nvSpPr>
          <p:spPr>
            <a:xfrm>
              <a:off x="3373952" y="3625358"/>
              <a:ext cx="480327" cy="57451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118" name="Text Box 6">
              <a:extLst>
                <a:ext uri="{FF2B5EF4-FFF2-40B4-BE49-F238E27FC236}">
                  <a16:creationId xmlns:a16="http://schemas.microsoft.com/office/drawing/2014/main" id="{C0735039-6910-9916-B532-61023F2F2CE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411966" y="3579639"/>
              <a:ext cx="404300" cy="9143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OCGT</a:t>
              </a:r>
            </a:p>
          </p:txBody>
        </p:sp>
        <p:cxnSp>
          <p:nvCxnSpPr>
            <p:cNvPr id="119" name="Gerader Verbinder 118">
              <a:extLst>
                <a:ext uri="{FF2B5EF4-FFF2-40B4-BE49-F238E27FC236}">
                  <a16:creationId xmlns:a16="http://schemas.microsoft.com/office/drawing/2014/main" id="{820B3162-2C26-9D76-D215-28C4F28FB8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79537" y="3973215"/>
              <a:ext cx="0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1" name="Flussdiagramm: Manuelle Verarbeitung 120">
              <a:extLst>
                <a:ext uri="{FF2B5EF4-FFF2-40B4-BE49-F238E27FC236}">
                  <a16:creationId xmlns:a16="http://schemas.microsoft.com/office/drawing/2014/main" id="{732E3843-CAC1-D533-13A7-01B0045E45D6}"/>
                </a:ext>
              </a:extLst>
            </p:cNvPr>
            <p:cNvSpPr/>
            <p:nvPr/>
          </p:nvSpPr>
          <p:spPr bwMode="auto">
            <a:xfrm rot="16200000" flipH="1" flipV="1">
              <a:off x="3516385" y="3867054"/>
              <a:ext cx="186330" cy="178515"/>
            </a:xfrm>
            <a:prstGeom prst="flowChartManualOperation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124" name="Gerader Verbinder 123">
              <a:extLst>
                <a:ext uri="{FF2B5EF4-FFF2-40B4-BE49-F238E27FC236}">
                  <a16:creationId xmlns:a16="http://schemas.microsoft.com/office/drawing/2014/main" id="{575F152C-CF5E-9C44-A9E7-A74E3B7887CD}"/>
                </a:ext>
              </a:extLst>
            </p:cNvPr>
            <p:cNvCxnSpPr>
              <a:stCxn id="121" idx="0"/>
            </p:cNvCxnSpPr>
            <p:nvPr/>
          </p:nvCxnSpPr>
          <p:spPr bwMode="auto">
            <a:xfrm flipH="1" flipV="1">
              <a:off x="3698807" y="3810400"/>
              <a:ext cx="0" cy="155275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6" name="Gerader Verbinder 125">
              <a:extLst>
                <a:ext uri="{FF2B5EF4-FFF2-40B4-BE49-F238E27FC236}">
                  <a16:creationId xmlns:a16="http://schemas.microsoft.com/office/drawing/2014/main" id="{47A44C2C-00E6-768E-E6C9-F831B81F79D5}"/>
                </a:ext>
              </a:extLst>
            </p:cNvPr>
            <p:cNvCxnSpPr>
              <a:endCxn id="121" idx="2"/>
            </p:cNvCxnSpPr>
            <p:nvPr/>
          </p:nvCxnSpPr>
          <p:spPr bwMode="auto">
            <a:xfrm flipH="1" flipV="1">
              <a:off x="3520292" y="3956312"/>
              <a:ext cx="0" cy="155275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7" name="Gerader Verbinder 126">
              <a:extLst>
                <a:ext uri="{FF2B5EF4-FFF2-40B4-BE49-F238E27FC236}">
                  <a16:creationId xmlns:a16="http://schemas.microsoft.com/office/drawing/2014/main" id="{1AAC68A3-91AA-23F3-1B08-AC5325F458EF}"/>
                </a:ext>
              </a:extLst>
            </p:cNvPr>
            <p:cNvCxnSpPr/>
            <p:nvPr/>
          </p:nvCxnSpPr>
          <p:spPr bwMode="auto">
            <a:xfrm flipH="1">
              <a:off x="3466227" y="3960421"/>
              <a:ext cx="297525" cy="0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8" name="Gruppieren 127">
            <a:extLst>
              <a:ext uri="{FF2B5EF4-FFF2-40B4-BE49-F238E27FC236}">
                <a16:creationId xmlns:a16="http://schemas.microsoft.com/office/drawing/2014/main" id="{D349F185-49EC-DA36-3B52-464C8C315B0F}"/>
              </a:ext>
            </a:extLst>
          </p:cNvPr>
          <p:cNvGrpSpPr/>
          <p:nvPr/>
        </p:nvGrpSpPr>
        <p:grpSpPr>
          <a:xfrm>
            <a:off x="1263356" y="2955336"/>
            <a:ext cx="574742" cy="620235"/>
            <a:chOff x="4163342" y="3360958"/>
            <a:chExt cx="574742" cy="620235"/>
          </a:xfrm>
        </p:grpSpPr>
        <p:sp>
          <p:nvSpPr>
            <p:cNvPr id="129" name="Rectangle 209">
              <a:extLst>
                <a:ext uri="{FF2B5EF4-FFF2-40B4-BE49-F238E27FC236}">
                  <a16:creationId xmlns:a16="http://schemas.microsoft.com/office/drawing/2014/main" id="{EEC21344-B5C8-BA79-7E36-573597A850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5987" y="3542482"/>
              <a:ext cx="394804" cy="399663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137" name="Rechteck 136">
              <a:extLst>
                <a:ext uri="{FF2B5EF4-FFF2-40B4-BE49-F238E27FC236}">
                  <a16:creationId xmlns:a16="http://schemas.microsoft.com/office/drawing/2014/main" id="{156FC224-E8C1-6131-61DB-9C8F236DEB74}"/>
                </a:ext>
              </a:extLst>
            </p:cNvPr>
            <p:cNvSpPr/>
            <p:nvPr/>
          </p:nvSpPr>
          <p:spPr>
            <a:xfrm>
              <a:off x="4257757" y="3406677"/>
              <a:ext cx="480327" cy="57451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138" name="Text Box 6">
              <a:extLst>
                <a:ext uri="{FF2B5EF4-FFF2-40B4-BE49-F238E27FC236}">
                  <a16:creationId xmlns:a16="http://schemas.microsoft.com/office/drawing/2014/main" id="{7AB5FF72-32D7-D1A5-613D-7728BD11297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295771" y="3360958"/>
              <a:ext cx="404300" cy="9143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CCGT</a:t>
              </a:r>
            </a:p>
          </p:txBody>
        </p:sp>
        <p:cxnSp>
          <p:nvCxnSpPr>
            <p:cNvPr id="139" name="Gerader Verbinder 138">
              <a:extLst>
                <a:ext uri="{FF2B5EF4-FFF2-40B4-BE49-F238E27FC236}">
                  <a16:creationId xmlns:a16="http://schemas.microsoft.com/office/drawing/2014/main" id="{F293103D-58D4-13F8-34A5-6D56605B20C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63342" y="3754534"/>
              <a:ext cx="0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2" name="Flussdiagramm: Manuelle Verarbeitung 141">
              <a:extLst>
                <a:ext uri="{FF2B5EF4-FFF2-40B4-BE49-F238E27FC236}">
                  <a16:creationId xmlns:a16="http://schemas.microsoft.com/office/drawing/2014/main" id="{97CD99CC-BC7B-EC0E-B4D8-CBB7EBEEA425}"/>
                </a:ext>
              </a:extLst>
            </p:cNvPr>
            <p:cNvSpPr/>
            <p:nvPr/>
          </p:nvSpPr>
          <p:spPr bwMode="auto">
            <a:xfrm rot="16200000" flipH="1" flipV="1">
              <a:off x="4514787" y="3625523"/>
              <a:ext cx="123395" cy="118220"/>
            </a:xfrm>
            <a:prstGeom prst="flowChartManualOperation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143" name="Gerader Verbinder 142">
              <a:extLst>
                <a:ext uri="{FF2B5EF4-FFF2-40B4-BE49-F238E27FC236}">
                  <a16:creationId xmlns:a16="http://schemas.microsoft.com/office/drawing/2014/main" id="{D4779416-1341-8F22-83E0-AFFB9B6F60BF}"/>
                </a:ext>
              </a:extLst>
            </p:cNvPr>
            <p:cNvCxnSpPr>
              <a:stCxn id="142" idx="0"/>
            </p:cNvCxnSpPr>
            <p:nvPr/>
          </p:nvCxnSpPr>
          <p:spPr bwMode="auto">
            <a:xfrm flipV="1">
              <a:off x="4635595" y="3570188"/>
              <a:ext cx="0" cy="114446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" name="Gerader Verbinder 143">
              <a:extLst>
                <a:ext uri="{FF2B5EF4-FFF2-40B4-BE49-F238E27FC236}">
                  <a16:creationId xmlns:a16="http://schemas.microsoft.com/office/drawing/2014/main" id="{DC3F7C90-C231-A32A-2EAF-65951E8D74F3}"/>
                </a:ext>
              </a:extLst>
            </p:cNvPr>
            <p:cNvCxnSpPr>
              <a:cxnSpLocks/>
              <a:endCxn id="129" idx="3"/>
            </p:cNvCxnSpPr>
            <p:nvPr/>
          </p:nvCxnSpPr>
          <p:spPr bwMode="auto">
            <a:xfrm>
              <a:off x="4465683" y="3684634"/>
              <a:ext cx="216000" cy="0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5" name="Gerader Verbinder 144">
              <a:extLst>
                <a:ext uri="{FF2B5EF4-FFF2-40B4-BE49-F238E27FC236}">
                  <a16:creationId xmlns:a16="http://schemas.microsoft.com/office/drawing/2014/main" id="{E7693A8A-3641-C1FF-2DAC-B55ED2AD47E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517375" y="3682993"/>
              <a:ext cx="0" cy="99313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6" name="Flussdiagramm: Manuelle Verarbeitung 145">
              <a:extLst>
                <a:ext uri="{FF2B5EF4-FFF2-40B4-BE49-F238E27FC236}">
                  <a16:creationId xmlns:a16="http://schemas.microsoft.com/office/drawing/2014/main" id="{90C6825D-CDB3-B1F4-24A2-117C173A8DC5}"/>
                </a:ext>
              </a:extLst>
            </p:cNvPr>
            <p:cNvSpPr/>
            <p:nvPr/>
          </p:nvSpPr>
          <p:spPr bwMode="auto">
            <a:xfrm rot="16200000" flipH="1" flipV="1">
              <a:off x="4393282" y="3751289"/>
              <a:ext cx="123395" cy="118220"/>
            </a:xfrm>
            <a:prstGeom prst="flowChartManualOperation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147" name="Gerader Verbinder 146">
              <a:extLst>
                <a:ext uri="{FF2B5EF4-FFF2-40B4-BE49-F238E27FC236}">
                  <a16:creationId xmlns:a16="http://schemas.microsoft.com/office/drawing/2014/main" id="{DB8B2ADC-07D2-5239-3344-0A783563E278}"/>
                </a:ext>
              </a:extLst>
            </p:cNvPr>
            <p:cNvCxnSpPr>
              <a:stCxn id="146" idx="0"/>
            </p:cNvCxnSpPr>
            <p:nvPr/>
          </p:nvCxnSpPr>
          <p:spPr bwMode="auto">
            <a:xfrm flipV="1">
              <a:off x="4514090" y="3695954"/>
              <a:ext cx="0" cy="114446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8" name="Gerader Verbinder 147">
              <a:extLst>
                <a:ext uri="{FF2B5EF4-FFF2-40B4-BE49-F238E27FC236}">
                  <a16:creationId xmlns:a16="http://schemas.microsoft.com/office/drawing/2014/main" id="{C6A7BFD7-BB3D-8BDC-9AA6-5C80FF07F5C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44178" y="3810400"/>
              <a:ext cx="216000" cy="0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9" name="Gerader Verbinder 148">
              <a:extLst>
                <a:ext uri="{FF2B5EF4-FFF2-40B4-BE49-F238E27FC236}">
                  <a16:creationId xmlns:a16="http://schemas.microsoft.com/office/drawing/2014/main" id="{63941AC0-1856-A3C7-DC57-956CDC9B5BA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395870" y="3808759"/>
              <a:ext cx="0" cy="99313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0" name="Gruppieren 149">
            <a:extLst>
              <a:ext uri="{FF2B5EF4-FFF2-40B4-BE49-F238E27FC236}">
                <a16:creationId xmlns:a16="http://schemas.microsoft.com/office/drawing/2014/main" id="{EA90E471-0C19-ED8C-8530-47090A92C910}"/>
              </a:ext>
            </a:extLst>
          </p:cNvPr>
          <p:cNvGrpSpPr/>
          <p:nvPr/>
        </p:nvGrpSpPr>
        <p:grpSpPr>
          <a:xfrm>
            <a:off x="2091417" y="3236227"/>
            <a:ext cx="480327" cy="678688"/>
            <a:chOff x="4671267" y="3368786"/>
            <a:chExt cx="480327" cy="678688"/>
          </a:xfrm>
        </p:grpSpPr>
        <p:grpSp>
          <p:nvGrpSpPr>
            <p:cNvPr id="151" name="Gruppieren 150">
              <a:extLst>
                <a:ext uri="{FF2B5EF4-FFF2-40B4-BE49-F238E27FC236}">
                  <a16:creationId xmlns:a16="http://schemas.microsoft.com/office/drawing/2014/main" id="{E80B7CCD-B3CC-5D8C-D92E-3322C6F50A91}"/>
                </a:ext>
              </a:extLst>
            </p:cNvPr>
            <p:cNvGrpSpPr/>
            <p:nvPr/>
          </p:nvGrpSpPr>
          <p:grpSpPr>
            <a:xfrm>
              <a:off x="4671267" y="3368786"/>
              <a:ext cx="480327" cy="678688"/>
              <a:chOff x="1824224" y="3527882"/>
              <a:chExt cx="480327" cy="678688"/>
            </a:xfrm>
          </p:grpSpPr>
          <p:sp>
            <p:nvSpPr>
              <p:cNvPr id="154" name="Rectangle 209">
                <a:extLst>
                  <a:ext uri="{FF2B5EF4-FFF2-40B4-BE49-F238E27FC236}">
                    <a16:creationId xmlns:a16="http://schemas.microsoft.com/office/drawing/2014/main" id="{1442718E-A459-F862-E1F3-6C3D79ACF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454" y="3767859"/>
                <a:ext cx="394804" cy="399663"/>
              </a:xfrm>
              <a:prstGeom prst="rect">
                <a:avLst/>
              </a:prstGeom>
              <a:solidFill>
                <a:schemeClr val="accent2"/>
              </a:solidFill>
              <a:ln w="9525" algn="ctr">
                <a:solidFill>
                  <a:schemeClr val="accent2"/>
                </a:solidFill>
                <a:miter lim="800000"/>
                <a:headEnd/>
                <a:tailEnd/>
              </a:ln>
              <a:effectLst/>
            </p:spPr>
            <p:txBody>
              <a:bodyPr lIns="53972" tIns="35981" rIns="53972" bIns="35981" anchor="ctr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5" name="Rechteck 154">
                <a:extLst>
                  <a:ext uri="{FF2B5EF4-FFF2-40B4-BE49-F238E27FC236}">
                    <a16:creationId xmlns:a16="http://schemas.microsoft.com/office/drawing/2014/main" id="{8C07CD39-34A1-3384-95A6-065F8D788C3B}"/>
                  </a:ext>
                </a:extLst>
              </p:cNvPr>
              <p:cNvSpPr/>
              <p:nvPr/>
            </p:nvSpPr>
            <p:spPr>
              <a:xfrm>
                <a:off x="1824224" y="3632054"/>
                <a:ext cx="480327" cy="574516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6" name="Text Box 6">
                <a:extLst>
                  <a:ext uri="{FF2B5EF4-FFF2-40B4-BE49-F238E27FC236}">
                    <a16:creationId xmlns:a16="http://schemas.microsoft.com/office/drawing/2014/main" id="{10C42498-B1E5-CD97-BD62-4C351ECFBDB3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862238" y="3527882"/>
                <a:ext cx="404300" cy="18024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71926" rIns="0" bIns="0" anchor="b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en-US" sz="600" dirty="0">
                    <a:solidFill>
                      <a:schemeClr val="accent2"/>
                    </a:solidFill>
                  </a:rPr>
                  <a:t>Nuclear</a:t>
                </a:r>
              </a:p>
              <a:p>
                <a:pPr algn="ctr"/>
                <a:r>
                  <a:rPr lang="en-US" altLang="en-US" sz="600" dirty="0">
                    <a:solidFill>
                      <a:schemeClr val="accent2"/>
                    </a:solidFill>
                  </a:rPr>
                  <a:t>Power</a:t>
                </a:r>
              </a:p>
            </p:txBody>
          </p:sp>
        </p:grpSp>
        <p:pic>
          <p:nvPicPr>
            <p:cNvPr id="152" name="Grafik 151" descr="Kraftwerk mit einfarbiger Füllung">
              <a:extLst>
                <a:ext uri="{FF2B5EF4-FFF2-40B4-BE49-F238E27FC236}">
                  <a16:creationId xmlns:a16="http://schemas.microsoft.com/office/drawing/2014/main" id="{EDE86113-D60A-D7D7-69A1-2DB047F98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738130" y="3641492"/>
              <a:ext cx="361213" cy="361213"/>
            </a:xfrm>
            <a:prstGeom prst="rect">
              <a:avLst/>
            </a:prstGeom>
          </p:spPr>
        </p:pic>
        <p:pic>
          <p:nvPicPr>
            <p:cNvPr id="153" name="Grafik 152" descr="Radioaktiv mit einfarbiger Füllung">
              <a:extLst>
                <a:ext uri="{FF2B5EF4-FFF2-40B4-BE49-F238E27FC236}">
                  <a16:creationId xmlns:a16="http://schemas.microsoft.com/office/drawing/2014/main" id="{0525C5B0-7809-0573-BAAA-1A2DAA684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849981" y="3840069"/>
              <a:ext cx="137509" cy="137509"/>
            </a:xfrm>
            <a:prstGeom prst="rect">
              <a:avLst/>
            </a:prstGeom>
          </p:spPr>
        </p:pic>
      </p:grpSp>
      <p:grpSp>
        <p:nvGrpSpPr>
          <p:cNvPr id="157" name="Gruppieren 156">
            <a:extLst>
              <a:ext uri="{FF2B5EF4-FFF2-40B4-BE49-F238E27FC236}">
                <a16:creationId xmlns:a16="http://schemas.microsoft.com/office/drawing/2014/main" id="{A4A86EA8-2513-A16F-1698-B7221848708A}"/>
              </a:ext>
            </a:extLst>
          </p:cNvPr>
          <p:cNvGrpSpPr/>
          <p:nvPr/>
        </p:nvGrpSpPr>
        <p:grpSpPr>
          <a:xfrm>
            <a:off x="582547" y="2879759"/>
            <a:ext cx="480327" cy="678688"/>
            <a:chOff x="2561994" y="3521186"/>
            <a:chExt cx="480327" cy="678688"/>
          </a:xfrm>
        </p:grpSpPr>
        <p:grpSp>
          <p:nvGrpSpPr>
            <p:cNvPr id="158" name="Gruppieren 157">
              <a:extLst>
                <a:ext uri="{FF2B5EF4-FFF2-40B4-BE49-F238E27FC236}">
                  <a16:creationId xmlns:a16="http://schemas.microsoft.com/office/drawing/2014/main" id="{306DE61B-6813-0B3C-78C3-F8399391A597}"/>
                </a:ext>
              </a:extLst>
            </p:cNvPr>
            <p:cNvGrpSpPr/>
            <p:nvPr/>
          </p:nvGrpSpPr>
          <p:grpSpPr>
            <a:xfrm>
              <a:off x="2561994" y="3521186"/>
              <a:ext cx="480327" cy="678688"/>
              <a:chOff x="1824224" y="3527882"/>
              <a:chExt cx="480327" cy="678688"/>
            </a:xfrm>
          </p:grpSpPr>
          <p:sp>
            <p:nvSpPr>
              <p:cNvPr id="161" name="Rectangle 209">
                <a:extLst>
                  <a:ext uri="{FF2B5EF4-FFF2-40B4-BE49-F238E27FC236}">
                    <a16:creationId xmlns:a16="http://schemas.microsoft.com/office/drawing/2014/main" id="{DFAA9685-A7C9-53CD-3E7B-689E22CC63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454" y="3767859"/>
                <a:ext cx="394804" cy="399663"/>
              </a:xfrm>
              <a:prstGeom prst="rect">
                <a:avLst/>
              </a:prstGeom>
              <a:solidFill>
                <a:schemeClr val="accent2"/>
              </a:solidFill>
              <a:ln w="9525" algn="ctr">
                <a:solidFill>
                  <a:schemeClr val="accent2"/>
                </a:solidFill>
                <a:miter lim="800000"/>
                <a:headEnd/>
                <a:tailEnd/>
              </a:ln>
              <a:effectLst/>
            </p:spPr>
            <p:txBody>
              <a:bodyPr lIns="53972" tIns="35981" rIns="53972" bIns="35981" anchor="ctr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2" name="Rechteck 161">
                <a:extLst>
                  <a:ext uri="{FF2B5EF4-FFF2-40B4-BE49-F238E27FC236}">
                    <a16:creationId xmlns:a16="http://schemas.microsoft.com/office/drawing/2014/main" id="{67D09DD3-DC21-9FE2-17AE-C1AA611F7482}"/>
                  </a:ext>
                </a:extLst>
              </p:cNvPr>
              <p:cNvSpPr/>
              <p:nvPr/>
            </p:nvSpPr>
            <p:spPr>
              <a:xfrm>
                <a:off x="1824224" y="3632054"/>
                <a:ext cx="480327" cy="574516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3" name="Text Box 6">
                <a:extLst>
                  <a:ext uri="{FF2B5EF4-FFF2-40B4-BE49-F238E27FC236}">
                    <a16:creationId xmlns:a16="http://schemas.microsoft.com/office/drawing/2014/main" id="{E13738BC-509C-061B-4D85-88B4D62802F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862238" y="3527882"/>
                <a:ext cx="404300" cy="18024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71926" rIns="0" bIns="0" anchor="b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en-US" sz="600" dirty="0">
                    <a:solidFill>
                      <a:schemeClr val="accent2"/>
                    </a:solidFill>
                  </a:rPr>
                  <a:t>Coal</a:t>
                </a:r>
              </a:p>
              <a:p>
                <a:pPr algn="ctr"/>
                <a:r>
                  <a:rPr lang="en-US" altLang="en-US" sz="600" dirty="0">
                    <a:solidFill>
                      <a:schemeClr val="accent2"/>
                    </a:solidFill>
                  </a:rPr>
                  <a:t>Power</a:t>
                </a:r>
              </a:p>
            </p:txBody>
          </p:sp>
        </p:grpSp>
        <p:pic>
          <p:nvPicPr>
            <p:cNvPr id="160" name="Grafik 159" descr="Produktion mit einfarbiger Füllung">
              <a:extLst>
                <a:ext uri="{FF2B5EF4-FFF2-40B4-BE49-F238E27FC236}">
                  <a16:creationId xmlns:a16="http://schemas.microsoft.com/office/drawing/2014/main" id="{C60F41F4-68DF-5E2C-1E0F-0FA77B596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608739" y="3782453"/>
              <a:ext cx="390086" cy="390086"/>
            </a:xfrm>
            <a:prstGeom prst="rect">
              <a:avLst/>
            </a:prstGeom>
          </p:spPr>
        </p:pic>
      </p:grpSp>
      <p:grpSp>
        <p:nvGrpSpPr>
          <p:cNvPr id="167" name="Gruppieren 166">
            <a:extLst>
              <a:ext uri="{FF2B5EF4-FFF2-40B4-BE49-F238E27FC236}">
                <a16:creationId xmlns:a16="http://schemas.microsoft.com/office/drawing/2014/main" id="{0C709B25-00FC-D595-E80A-6AA3E079EC6D}"/>
              </a:ext>
            </a:extLst>
          </p:cNvPr>
          <p:cNvGrpSpPr/>
          <p:nvPr/>
        </p:nvGrpSpPr>
        <p:grpSpPr>
          <a:xfrm>
            <a:off x="574904" y="3600418"/>
            <a:ext cx="480327" cy="678688"/>
            <a:chOff x="2561994" y="3521186"/>
            <a:chExt cx="480327" cy="678688"/>
          </a:xfrm>
        </p:grpSpPr>
        <p:grpSp>
          <p:nvGrpSpPr>
            <p:cNvPr id="173" name="Gruppieren 172">
              <a:extLst>
                <a:ext uri="{FF2B5EF4-FFF2-40B4-BE49-F238E27FC236}">
                  <a16:creationId xmlns:a16="http://schemas.microsoft.com/office/drawing/2014/main" id="{82C03536-A11A-D869-C11A-77384D6DF409}"/>
                </a:ext>
              </a:extLst>
            </p:cNvPr>
            <p:cNvGrpSpPr/>
            <p:nvPr/>
          </p:nvGrpSpPr>
          <p:grpSpPr>
            <a:xfrm>
              <a:off x="2561994" y="3521186"/>
              <a:ext cx="480327" cy="678688"/>
              <a:chOff x="1824224" y="3527882"/>
              <a:chExt cx="480327" cy="678688"/>
            </a:xfrm>
          </p:grpSpPr>
          <p:sp>
            <p:nvSpPr>
              <p:cNvPr id="175" name="Rectangle 209">
                <a:extLst>
                  <a:ext uri="{FF2B5EF4-FFF2-40B4-BE49-F238E27FC236}">
                    <a16:creationId xmlns:a16="http://schemas.microsoft.com/office/drawing/2014/main" id="{9133914F-5D2D-1C3A-A28A-DCBC8DD737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454" y="3767859"/>
                <a:ext cx="394804" cy="399663"/>
              </a:xfrm>
              <a:prstGeom prst="rect">
                <a:avLst/>
              </a:prstGeom>
              <a:solidFill>
                <a:schemeClr val="accent2"/>
              </a:solidFill>
              <a:ln w="9525" algn="ctr">
                <a:solidFill>
                  <a:schemeClr val="accent2"/>
                </a:solidFill>
                <a:miter lim="800000"/>
                <a:headEnd/>
                <a:tailEnd/>
              </a:ln>
              <a:effectLst/>
            </p:spPr>
            <p:txBody>
              <a:bodyPr lIns="53972" tIns="35981" rIns="53972" bIns="35981" anchor="ctr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6" name="Rechteck 175">
                <a:extLst>
                  <a:ext uri="{FF2B5EF4-FFF2-40B4-BE49-F238E27FC236}">
                    <a16:creationId xmlns:a16="http://schemas.microsoft.com/office/drawing/2014/main" id="{CBAD1346-5A3C-0D2C-A376-D94AF6BF7F77}"/>
                  </a:ext>
                </a:extLst>
              </p:cNvPr>
              <p:cNvSpPr/>
              <p:nvPr/>
            </p:nvSpPr>
            <p:spPr>
              <a:xfrm>
                <a:off x="1824224" y="3632054"/>
                <a:ext cx="480327" cy="574516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0" name="Text Box 6">
                <a:extLst>
                  <a:ext uri="{FF2B5EF4-FFF2-40B4-BE49-F238E27FC236}">
                    <a16:creationId xmlns:a16="http://schemas.microsoft.com/office/drawing/2014/main" id="{AED30AF0-B606-AA40-29A9-CBE91F251088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862238" y="3527882"/>
                <a:ext cx="404300" cy="18024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71926" rIns="0" bIns="0" anchor="b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en-US" sz="600" dirty="0">
                    <a:solidFill>
                      <a:schemeClr val="accent2"/>
                    </a:solidFill>
                  </a:rPr>
                  <a:t>Lignite</a:t>
                </a:r>
              </a:p>
              <a:p>
                <a:pPr algn="ctr"/>
                <a:r>
                  <a:rPr lang="en-US" altLang="en-US" sz="600" dirty="0">
                    <a:solidFill>
                      <a:schemeClr val="accent2"/>
                    </a:solidFill>
                  </a:rPr>
                  <a:t>Power</a:t>
                </a:r>
              </a:p>
            </p:txBody>
          </p:sp>
        </p:grpSp>
        <p:pic>
          <p:nvPicPr>
            <p:cNvPr id="174" name="Grafik 173" descr="Produktion mit einfarbiger Füllung">
              <a:extLst>
                <a:ext uri="{FF2B5EF4-FFF2-40B4-BE49-F238E27FC236}">
                  <a16:creationId xmlns:a16="http://schemas.microsoft.com/office/drawing/2014/main" id="{4A7D4E6D-D234-4763-A3D7-13F4B7013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608739" y="3782453"/>
              <a:ext cx="390086" cy="390086"/>
            </a:xfrm>
            <a:prstGeom prst="rect">
              <a:avLst/>
            </a:prstGeom>
          </p:spPr>
        </p:pic>
      </p:grpSp>
      <p:sp>
        <p:nvSpPr>
          <p:cNvPr id="182" name="Textfeld 276">
            <a:extLst>
              <a:ext uri="{FF2B5EF4-FFF2-40B4-BE49-F238E27FC236}">
                <a16:creationId xmlns:a16="http://schemas.microsoft.com/office/drawing/2014/main" id="{4E809C30-B01D-0468-2464-AAE07B448FE1}"/>
              </a:ext>
            </a:extLst>
          </p:cNvPr>
          <p:cNvSpPr txBox="1"/>
          <p:nvPr/>
        </p:nvSpPr>
        <p:spPr>
          <a:xfrm>
            <a:off x="744090" y="939347"/>
            <a:ext cx="1364072" cy="16648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99" b="1" dirty="0">
                <a:solidFill>
                  <a:schemeClr val="accent2"/>
                </a:solidFill>
              </a:rPr>
              <a:t>Renewable</a:t>
            </a:r>
            <a:r>
              <a:rPr lang="de-DE" sz="1099" b="1" dirty="0">
                <a:solidFill>
                  <a:schemeClr val="accent2"/>
                </a:solidFill>
              </a:rPr>
              <a:t> Energies</a:t>
            </a:r>
          </a:p>
        </p:txBody>
      </p:sp>
      <p:sp>
        <p:nvSpPr>
          <p:cNvPr id="185" name="Textfeld 276">
            <a:extLst>
              <a:ext uri="{FF2B5EF4-FFF2-40B4-BE49-F238E27FC236}">
                <a16:creationId xmlns:a16="http://schemas.microsoft.com/office/drawing/2014/main" id="{B9564784-3966-792D-0105-851E5651E61C}"/>
              </a:ext>
            </a:extLst>
          </p:cNvPr>
          <p:cNvSpPr txBox="1"/>
          <p:nvPr/>
        </p:nvSpPr>
        <p:spPr>
          <a:xfrm>
            <a:off x="801631" y="2706763"/>
            <a:ext cx="577782" cy="16648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99" b="1" dirty="0">
                <a:solidFill>
                  <a:schemeClr val="accent2"/>
                </a:solidFill>
              </a:rPr>
              <a:t>Fossil</a:t>
            </a:r>
          </a:p>
        </p:txBody>
      </p:sp>
      <p:sp>
        <p:nvSpPr>
          <p:cNvPr id="186" name="Textfeld 276">
            <a:extLst>
              <a:ext uri="{FF2B5EF4-FFF2-40B4-BE49-F238E27FC236}">
                <a16:creationId xmlns:a16="http://schemas.microsoft.com/office/drawing/2014/main" id="{BEA8131D-8F1C-E8C0-3B7F-C3C620FD4A23}"/>
              </a:ext>
            </a:extLst>
          </p:cNvPr>
          <p:cNvSpPr txBox="1"/>
          <p:nvPr/>
        </p:nvSpPr>
        <p:spPr>
          <a:xfrm>
            <a:off x="1633342" y="2706763"/>
            <a:ext cx="825251" cy="16648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99" b="1" dirty="0">
                <a:solidFill>
                  <a:schemeClr val="accent2"/>
                </a:solidFill>
              </a:rPr>
              <a:t>Low-Carbon</a:t>
            </a:r>
          </a:p>
        </p:txBody>
      </p:sp>
      <p:cxnSp>
        <p:nvCxnSpPr>
          <p:cNvPr id="187" name="Gerader Verbinder 186">
            <a:extLst>
              <a:ext uri="{FF2B5EF4-FFF2-40B4-BE49-F238E27FC236}">
                <a16:creationId xmlns:a16="http://schemas.microsoft.com/office/drawing/2014/main" id="{EBE671D7-CD30-8C32-1799-C1163364E810}"/>
              </a:ext>
            </a:extLst>
          </p:cNvPr>
          <p:cNvCxnSpPr/>
          <p:nvPr/>
        </p:nvCxnSpPr>
        <p:spPr>
          <a:xfrm flipV="1">
            <a:off x="1201316" y="2809798"/>
            <a:ext cx="0" cy="1532571"/>
          </a:xfrm>
          <a:prstGeom prst="line">
            <a:avLst/>
          </a:prstGeom>
          <a:ln w="1270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Gerader Verbinder 187">
            <a:extLst>
              <a:ext uri="{FF2B5EF4-FFF2-40B4-BE49-F238E27FC236}">
                <a16:creationId xmlns:a16="http://schemas.microsoft.com/office/drawing/2014/main" id="{C6B38831-EAE3-EE0D-E97B-F53A62EE6F05}"/>
              </a:ext>
            </a:extLst>
          </p:cNvPr>
          <p:cNvCxnSpPr/>
          <p:nvPr/>
        </p:nvCxnSpPr>
        <p:spPr>
          <a:xfrm flipV="1">
            <a:off x="1978767" y="2809798"/>
            <a:ext cx="0" cy="1532571"/>
          </a:xfrm>
          <a:prstGeom prst="line">
            <a:avLst/>
          </a:prstGeom>
          <a:ln w="1270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Geschweifte Klammer rechts 188">
            <a:extLst>
              <a:ext uri="{FF2B5EF4-FFF2-40B4-BE49-F238E27FC236}">
                <a16:creationId xmlns:a16="http://schemas.microsoft.com/office/drawing/2014/main" id="{986AF0EA-B2F4-4206-6E13-B62764921122}"/>
              </a:ext>
            </a:extLst>
          </p:cNvPr>
          <p:cNvSpPr/>
          <p:nvPr/>
        </p:nvSpPr>
        <p:spPr>
          <a:xfrm>
            <a:off x="3371376" y="2807687"/>
            <a:ext cx="235133" cy="548189"/>
          </a:xfrm>
          <a:prstGeom prst="rightBrac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1" name="Verbinder: gewinkelt 190">
            <a:extLst>
              <a:ext uri="{FF2B5EF4-FFF2-40B4-BE49-F238E27FC236}">
                <a16:creationId xmlns:a16="http://schemas.microsoft.com/office/drawing/2014/main" id="{C906FC6D-572C-5A3F-8C11-EE09F368CDDB}"/>
              </a:ext>
            </a:extLst>
          </p:cNvPr>
          <p:cNvCxnSpPr>
            <a:cxnSpLocks/>
            <a:stCxn id="34" idx="3"/>
          </p:cNvCxnSpPr>
          <p:nvPr/>
        </p:nvCxnSpPr>
        <p:spPr>
          <a:xfrm flipV="1">
            <a:off x="2669038" y="3343079"/>
            <a:ext cx="702338" cy="233005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Textfeld 192">
            <a:extLst>
              <a:ext uri="{FF2B5EF4-FFF2-40B4-BE49-F238E27FC236}">
                <a16:creationId xmlns:a16="http://schemas.microsoft.com/office/drawing/2014/main" id="{89144846-2E8A-17A6-3A42-0726EED95D0F}"/>
              </a:ext>
            </a:extLst>
          </p:cNvPr>
          <p:cNvSpPr txBox="1"/>
          <p:nvPr/>
        </p:nvSpPr>
        <p:spPr>
          <a:xfrm>
            <a:off x="3069890" y="2575460"/>
            <a:ext cx="5200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&gt; 90%</a:t>
            </a:r>
          </a:p>
        </p:txBody>
      </p:sp>
      <p:sp>
        <p:nvSpPr>
          <p:cNvPr id="194" name="Textfeld 193">
            <a:extLst>
              <a:ext uri="{FF2B5EF4-FFF2-40B4-BE49-F238E27FC236}">
                <a16:creationId xmlns:a16="http://schemas.microsoft.com/office/drawing/2014/main" id="{0C3E7892-FFD6-857C-78E1-1C4C995FC618}"/>
              </a:ext>
            </a:extLst>
          </p:cNvPr>
          <p:cNvSpPr txBox="1"/>
          <p:nvPr/>
        </p:nvSpPr>
        <p:spPr>
          <a:xfrm>
            <a:off x="3203848" y="3415696"/>
            <a:ext cx="556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&lt; 10%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20B7500-1827-7C52-3C2A-D7C36F095848}"/>
              </a:ext>
            </a:extLst>
          </p:cNvPr>
          <p:cNvSpPr/>
          <p:nvPr/>
        </p:nvSpPr>
        <p:spPr>
          <a:xfrm>
            <a:off x="2540549" y="1572191"/>
            <a:ext cx="480328" cy="46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D41CB09-6855-4C70-2864-B41260B6C3E8}"/>
              </a:ext>
            </a:extLst>
          </p:cNvPr>
          <p:cNvSpPr txBox="1"/>
          <p:nvPr/>
        </p:nvSpPr>
        <p:spPr>
          <a:xfrm>
            <a:off x="2411760" y="1278193"/>
            <a:ext cx="71686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accent2"/>
                </a:solidFill>
              </a:rPr>
              <a:t>Renewable Electricity node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73CE055-F80C-FEB9-A205-5C120BC9E4C2}"/>
              </a:ext>
            </a:extLst>
          </p:cNvPr>
          <p:cNvSpPr/>
          <p:nvPr/>
        </p:nvSpPr>
        <p:spPr>
          <a:xfrm>
            <a:off x="2726771" y="3244580"/>
            <a:ext cx="480328" cy="46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6C5BB15-E673-EB83-BFB4-EFBEA054355B}"/>
              </a:ext>
            </a:extLst>
          </p:cNvPr>
          <p:cNvSpPr txBox="1"/>
          <p:nvPr/>
        </p:nvSpPr>
        <p:spPr>
          <a:xfrm>
            <a:off x="2695462" y="3717951"/>
            <a:ext cx="5131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accent2"/>
                </a:solidFill>
              </a:rPr>
              <a:t>Mixed Electricity node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65CAB2D6-8A3C-24C4-2FB7-7CCB6B15615E}"/>
              </a:ext>
            </a:extLst>
          </p:cNvPr>
          <p:cNvGrpSpPr/>
          <p:nvPr/>
        </p:nvGrpSpPr>
        <p:grpSpPr>
          <a:xfrm>
            <a:off x="547178" y="1451077"/>
            <a:ext cx="480327" cy="678688"/>
            <a:chOff x="378118" y="1331456"/>
            <a:chExt cx="480327" cy="678688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84BA9288-2803-0595-5661-310A39F409B7}"/>
                </a:ext>
              </a:extLst>
            </p:cNvPr>
            <p:cNvGrpSpPr/>
            <p:nvPr/>
          </p:nvGrpSpPr>
          <p:grpSpPr>
            <a:xfrm>
              <a:off x="378118" y="1331456"/>
              <a:ext cx="480327" cy="678688"/>
              <a:chOff x="1824224" y="3527882"/>
              <a:chExt cx="480327" cy="678688"/>
            </a:xfrm>
          </p:grpSpPr>
          <p:sp>
            <p:nvSpPr>
              <p:cNvPr id="26" name="Rectangle 209">
                <a:extLst>
                  <a:ext uri="{FF2B5EF4-FFF2-40B4-BE49-F238E27FC236}">
                    <a16:creationId xmlns:a16="http://schemas.microsoft.com/office/drawing/2014/main" id="{7702296D-342D-4B91-115D-777FE364AE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454" y="3767859"/>
                <a:ext cx="394804" cy="399663"/>
              </a:xfrm>
              <a:prstGeom prst="rect">
                <a:avLst/>
              </a:prstGeom>
              <a:solidFill>
                <a:schemeClr val="accent2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53972" tIns="35981" rIns="53972" bIns="35981" anchor="ctr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Rechteck 26">
                <a:extLst>
                  <a:ext uri="{FF2B5EF4-FFF2-40B4-BE49-F238E27FC236}">
                    <a16:creationId xmlns:a16="http://schemas.microsoft.com/office/drawing/2014/main" id="{FEE3F746-5D8D-C1D0-E313-FA4079D5A564}"/>
                  </a:ext>
                </a:extLst>
              </p:cNvPr>
              <p:cNvSpPr/>
              <p:nvPr/>
            </p:nvSpPr>
            <p:spPr>
              <a:xfrm>
                <a:off x="1824224" y="3632054"/>
                <a:ext cx="480327" cy="574516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Text Box 6">
                <a:extLst>
                  <a:ext uri="{FF2B5EF4-FFF2-40B4-BE49-F238E27FC236}">
                    <a16:creationId xmlns:a16="http://schemas.microsoft.com/office/drawing/2014/main" id="{E42CEBAD-CF75-5B4B-E381-5146DD1D998B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862238" y="3527882"/>
                <a:ext cx="404300" cy="18024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71926" rIns="0" bIns="0" anchor="t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en-US" sz="600" dirty="0">
                    <a:solidFill>
                      <a:schemeClr val="accent2"/>
                    </a:solidFill>
                  </a:rPr>
                  <a:t>Biomass</a:t>
                </a:r>
              </a:p>
            </p:txBody>
          </p:sp>
        </p:grpSp>
        <p:pic>
          <p:nvPicPr>
            <p:cNvPr id="22" name="Grafik 21" descr="Produktion mit einfarbiger Füllung">
              <a:extLst>
                <a:ext uri="{FF2B5EF4-FFF2-40B4-BE49-F238E27FC236}">
                  <a16:creationId xmlns:a16="http://schemas.microsoft.com/office/drawing/2014/main" id="{485CDCA6-8F23-E8A7-7117-97E43EA1C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24863" y="1592723"/>
              <a:ext cx="390086" cy="390086"/>
            </a:xfrm>
            <a:prstGeom prst="rect">
              <a:avLst/>
            </a:prstGeom>
          </p:spPr>
        </p:pic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B603BAC6-D238-A998-16EA-7B5E4CA2E803}"/>
                </a:ext>
              </a:extLst>
            </p:cNvPr>
            <p:cNvSpPr/>
            <p:nvPr/>
          </p:nvSpPr>
          <p:spPr>
            <a:xfrm>
              <a:off x="489444" y="1778866"/>
              <a:ext cx="286398" cy="1497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F8D6B05-E015-7B9A-24D7-3F96600D5DD3}"/>
                </a:ext>
              </a:extLst>
            </p:cNvPr>
            <p:cNvSpPr/>
            <p:nvPr/>
          </p:nvSpPr>
          <p:spPr>
            <a:xfrm>
              <a:off x="481965" y="1841908"/>
              <a:ext cx="66243" cy="83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albbogen 24">
              <a:extLst>
                <a:ext uri="{FF2B5EF4-FFF2-40B4-BE49-F238E27FC236}">
                  <a16:creationId xmlns:a16="http://schemas.microsoft.com/office/drawing/2014/main" id="{ADC2B8E9-EFA4-BD35-DC0F-7DF77FA2711F}"/>
                </a:ext>
              </a:extLst>
            </p:cNvPr>
            <p:cNvSpPr/>
            <p:nvPr/>
          </p:nvSpPr>
          <p:spPr>
            <a:xfrm rot="10800000">
              <a:off x="506129" y="1837705"/>
              <a:ext cx="263922" cy="45719"/>
            </a:xfrm>
            <a:prstGeom prst="blockArc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4857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810C84-E04D-6286-3A6C-AA1D9191F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396000"/>
            <a:ext cx="7776408" cy="468000"/>
          </a:xfrm>
        </p:spPr>
        <p:txBody>
          <a:bodyPr/>
          <a:lstStyle/>
          <a:p>
            <a:r>
              <a:rPr lang="en-US" dirty="0"/>
              <a:t>Methodology – Option 3  Additionality &amp; Correlation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6D5CB9-5D4D-B9A5-F9B4-01F09C68A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27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29" name="Inhaltsplatzhalter 32">
            <a:extLst>
              <a:ext uri="{FF2B5EF4-FFF2-40B4-BE49-F238E27FC236}">
                <a16:creationId xmlns:a16="http://schemas.microsoft.com/office/drawing/2014/main" id="{2E10FED8-E293-0E7B-68B5-C6AB3122D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257" y="918000"/>
            <a:ext cx="4386189" cy="3366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PPA will be regarded as given – no modelling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Additionality will be ensured be defining distinct investment units and a distinct “green” electricity commodity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Temporal correlation while storages are permitted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1" dirty="0">
                <a:solidFill>
                  <a:schemeClr val="tx1"/>
                </a:solidFill>
              </a:rPr>
              <a:t>Day-ahead-price constraint or CO2-price constraint seem unpractical to be modelled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Geographical correlation ensured by limiting maximum transport capacity to maximum hydrogen production capacity</a:t>
            </a: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A9728257-1628-24AC-6A49-3D5A510A7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661345"/>
            <a:ext cx="2915896" cy="288031"/>
          </a:xfrm>
        </p:spPr>
        <p:txBody>
          <a:bodyPr/>
          <a:lstStyle/>
          <a:p>
            <a:r>
              <a:rPr lang="en-GB" dirty="0"/>
              <a:t>The delegated act on renewable fuels of non-biological origin in an integrated </a:t>
            </a:r>
            <a:r>
              <a:rPr lang="en-GB" dirty="0" err="1"/>
              <a:t>european</a:t>
            </a:r>
            <a:r>
              <a:rPr lang="en-GB" dirty="0"/>
              <a:t> energy system model</a:t>
            </a:r>
            <a:endParaRPr lang="de-DE" dirty="0"/>
          </a:p>
        </p:txBody>
      </p:sp>
      <p:grpSp>
        <p:nvGrpSpPr>
          <p:cNvPr id="4" name="Group 156">
            <a:extLst>
              <a:ext uri="{FF2B5EF4-FFF2-40B4-BE49-F238E27FC236}">
                <a16:creationId xmlns:a16="http://schemas.microsoft.com/office/drawing/2014/main" id="{013751E9-8C12-9B08-88CB-27F64B849304}"/>
              </a:ext>
            </a:extLst>
          </p:cNvPr>
          <p:cNvGrpSpPr/>
          <p:nvPr/>
        </p:nvGrpSpPr>
        <p:grpSpPr>
          <a:xfrm>
            <a:off x="1810360" y="1562768"/>
            <a:ext cx="480327" cy="678688"/>
            <a:chOff x="827631" y="2797299"/>
            <a:chExt cx="1051161" cy="1467202"/>
          </a:xfrm>
        </p:grpSpPr>
        <p:sp>
          <p:nvSpPr>
            <p:cNvPr id="28" name="Rectangle 209">
              <a:extLst>
                <a:ext uri="{FF2B5EF4-FFF2-40B4-BE49-F238E27FC236}">
                  <a16:creationId xmlns:a16="http://schemas.microsoft.com/office/drawing/2014/main" id="{58307173-2D61-D32B-60DC-C7D902774E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179" y="3316086"/>
              <a:ext cx="864000" cy="863999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1AF7A3C0-C5B5-5595-A0B4-6B5A63745B51}"/>
                </a:ext>
              </a:extLst>
            </p:cNvPr>
            <p:cNvSpPr/>
            <p:nvPr/>
          </p:nvSpPr>
          <p:spPr>
            <a:xfrm>
              <a:off x="827631" y="3022501"/>
              <a:ext cx="1051161" cy="124200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31" name="Text Box 6">
              <a:extLst>
                <a:ext uri="{FF2B5EF4-FFF2-40B4-BE49-F238E27FC236}">
                  <a16:creationId xmlns:a16="http://schemas.microsoft.com/office/drawing/2014/main" id="{AEF90873-BDD3-BB1A-96DE-02DF1331BF6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10821" y="2797299"/>
              <a:ext cx="884781" cy="38966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Offshore</a:t>
              </a:r>
            </a:p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Wind</a:t>
              </a:r>
            </a:p>
          </p:txBody>
        </p:sp>
        <p:sp>
          <p:nvSpPr>
            <p:cNvPr id="32" name="Freeform 397">
              <a:extLst>
                <a:ext uri="{FF2B5EF4-FFF2-40B4-BE49-F238E27FC236}">
                  <a16:creationId xmlns:a16="http://schemas.microsoft.com/office/drawing/2014/main" id="{576F05BC-39E4-7605-D4C8-9F03D9C82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066" y="3443845"/>
              <a:ext cx="432416" cy="573328"/>
            </a:xfrm>
            <a:custGeom>
              <a:avLst/>
              <a:gdLst>
                <a:gd name="T0" fmla="*/ 1021 w 2297"/>
                <a:gd name="T1" fmla="*/ 1424 h 3212"/>
                <a:gd name="T2" fmla="*/ 1051 w 2297"/>
                <a:gd name="T3" fmla="*/ 1373 h 3212"/>
                <a:gd name="T4" fmla="*/ 2297 w 2297"/>
                <a:gd name="T5" fmla="*/ 1310 h 3212"/>
                <a:gd name="T6" fmla="*/ 2297 w 2297"/>
                <a:gd name="T7" fmla="*/ 1197 h 3212"/>
                <a:gd name="T8" fmla="*/ 1532 w 2297"/>
                <a:gd name="T9" fmla="*/ 993 h 3212"/>
                <a:gd name="T10" fmla="*/ 1048 w 2297"/>
                <a:gd name="T11" fmla="*/ 1164 h 3212"/>
                <a:gd name="T12" fmla="*/ 971 w 2297"/>
                <a:gd name="T13" fmla="*/ 1067 h 3212"/>
                <a:gd name="T14" fmla="*/ 785 w 2297"/>
                <a:gd name="T15" fmla="*/ 1018 h 3212"/>
                <a:gd name="T16" fmla="*/ 94 w 2297"/>
                <a:gd name="T17" fmla="*/ 0 h 3212"/>
                <a:gd name="T18" fmla="*/ 0 w 2297"/>
                <a:gd name="T19" fmla="*/ 63 h 3212"/>
                <a:gd name="T20" fmla="*/ 223 w 2297"/>
                <a:gd name="T21" fmla="*/ 822 h 3212"/>
                <a:gd name="T22" fmla="*/ 603 w 2297"/>
                <a:gd name="T23" fmla="*/ 1133 h 3212"/>
                <a:gd name="T24" fmla="*/ 617 w 2297"/>
                <a:gd name="T25" fmla="*/ 1428 h 3212"/>
                <a:gd name="T26" fmla="*/ 49 w 2297"/>
                <a:gd name="T27" fmla="*/ 2540 h 3212"/>
                <a:gd name="T28" fmla="*/ 149 w 2297"/>
                <a:gd name="T29" fmla="*/ 2591 h 3212"/>
                <a:gd name="T30" fmla="*/ 723 w 2297"/>
                <a:gd name="T31" fmla="*/ 1956 h 3212"/>
                <a:gd name="T32" fmla="*/ 723 w 2297"/>
                <a:gd name="T33" fmla="*/ 3212 h 3212"/>
                <a:gd name="T34" fmla="*/ 912 w 2297"/>
                <a:gd name="T35" fmla="*/ 3212 h 3212"/>
                <a:gd name="T36" fmla="*/ 912 w 2297"/>
                <a:gd name="T37" fmla="*/ 1501 h 3212"/>
                <a:gd name="T38" fmla="*/ 1021 w 2297"/>
                <a:gd name="T39" fmla="*/ 1424 h 3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97" h="3212">
                  <a:moveTo>
                    <a:pt x="1021" y="1424"/>
                  </a:moveTo>
                  <a:cubicBezTo>
                    <a:pt x="1034" y="1408"/>
                    <a:pt x="1043" y="1391"/>
                    <a:pt x="1051" y="1373"/>
                  </a:cubicBezTo>
                  <a:lnTo>
                    <a:pt x="2297" y="1310"/>
                  </a:lnTo>
                  <a:lnTo>
                    <a:pt x="2297" y="1197"/>
                  </a:lnTo>
                  <a:lnTo>
                    <a:pt x="1532" y="993"/>
                  </a:lnTo>
                  <a:lnTo>
                    <a:pt x="1048" y="1164"/>
                  </a:lnTo>
                  <a:cubicBezTo>
                    <a:pt x="1031" y="1127"/>
                    <a:pt x="1006" y="1093"/>
                    <a:pt x="971" y="1067"/>
                  </a:cubicBezTo>
                  <a:cubicBezTo>
                    <a:pt x="915" y="1025"/>
                    <a:pt x="848" y="1010"/>
                    <a:pt x="785" y="1018"/>
                  </a:cubicBezTo>
                  <a:lnTo>
                    <a:pt x="94" y="0"/>
                  </a:lnTo>
                  <a:lnTo>
                    <a:pt x="0" y="63"/>
                  </a:lnTo>
                  <a:lnTo>
                    <a:pt x="223" y="822"/>
                  </a:lnTo>
                  <a:lnTo>
                    <a:pt x="603" y="1133"/>
                  </a:lnTo>
                  <a:cubicBezTo>
                    <a:pt x="544" y="1226"/>
                    <a:pt x="551" y="1344"/>
                    <a:pt x="617" y="1428"/>
                  </a:cubicBezTo>
                  <a:lnTo>
                    <a:pt x="49" y="2540"/>
                  </a:lnTo>
                  <a:lnTo>
                    <a:pt x="149" y="2591"/>
                  </a:lnTo>
                  <a:lnTo>
                    <a:pt x="723" y="1956"/>
                  </a:lnTo>
                  <a:lnTo>
                    <a:pt x="723" y="3212"/>
                  </a:lnTo>
                  <a:lnTo>
                    <a:pt x="912" y="3212"/>
                  </a:lnTo>
                  <a:lnTo>
                    <a:pt x="912" y="1501"/>
                  </a:lnTo>
                  <a:cubicBezTo>
                    <a:pt x="969" y="1485"/>
                    <a:pt x="1005" y="1446"/>
                    <a:pt x="1021" y="14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392" tIns="45696" rIns="91392" bIns="45696" numCol="1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600" dirty="0"/>
            </a:p>
          </p:txBody>
        </p:sp>
      </p:grpSp>
      <p:grpSp>
        <p:nvGrpSpPr>
          <p:cNvPr id="33" name="Group 156">
            <a:extLst>
              <a:ext uri="{FF2B5EF4-FFF2-40B4-BE49-F238E27FC236}">
                <a16:creationId xmlns:a16="http://schemas.microsoft.com/office/drawing/2014/main" id="{A03B7AD0-2177-DA5C-EFA5-C0F43E74D639}"/>
              </a:ext>
            </a:extLst>
          </p:cNvPr>
          <p:cNvGrpSpPr/>
          <p:nvPr/>
        </p:nvGrpSpPr>
        <p:grpSpPr>
          <a:xfrm>
            <a:off x="2435369" y="1562768"/>
            <a:ext cx="480327" cy="678688"/>
            <a:chOff x="827631" y="2797299"/>
            <a:chExt cx="1051161" cy="1467202"/>
          </a:xfrm>
        </p:grpSpPr>
        <p:sp>
          <p:nvSpPr>
            <p:cNvPr id="34" name="Rectangle 209">
              <a:extLst>
                <a:ext uri="{FF2B5EF4-FFF2-40B4-BE49-F238E27FC236}">
                  <a16:creationId xmlns:a16="http://schemas.microsoft.com/office/drawing/2014/main" id="{5FC0BAAC-7E4B-0601-2C1D-9FAFF5BE6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179" y="3316086"/>
              <a:ext cx="864000" cy="863999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CDE6D173-08BB-6FC5-3E84-34B1CB984300}"/>
                </a:ext>
              </a:extLst>
            </p:cNvPr>
            <p:cNvSpPr/>
            <p:nvPr/>
          </p:nvSpPr>
          <p:spPr>
            <a:xfrm>
              <a:off x="827631" y="3022501"/>
              <a:ext cx="1051161" cy="124200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36" name="Text Box 6">
              <a:extLst>
                <a:ext uri="{FF2B5EF4-FFF2-40B4-BE49-F238E27FC236}">
                  <a16:creationId xmlns:a16="http://schemas.microsoft.com/office/drawing/2014/main" id="{524B4E1E-45D2-252B-B94B-208608DC2BB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10821" y="2797299"/>
              <a:ext cx="884781" cy="38966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Onshore</a:t>
              </a:r>
            </a:p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Wind</a:t>
              </a:r>
            </a:p>
          </p:txBody>
        </p:sp>
        <p:sp>
          <p:nvSpPr>
            <p:cNvPr id="47" name="Freeform 397">
              <a:extLst>
                <a:ext uri="{FF2B5EF4-FFF2-40B4-BE49-F238E27FC236}">
                  <a16:creationId xmlns:a16="http://schemas.microsoft.com/office/drawing/2014/main" id="{28B4B269-808E-DCB0-8623-AB9B10169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066" y="3443845"/>
              <a:ext cx="432416" cy="573328"/>
            </a:xfrm>
            <a:custGeom>
              <a:avLst/>
              <a:gdLst>
                <a:gd name="T0" fmla="*/ 1021 w 2297"/>
                <a:gd name="T1" fmla="*/ 1424 h 3212"/>
                <a:gd name="T2" fmla="*/ 1051 w 2297"/>
                <a:gd name="T3" fmla="*/ 1373 h 3212"/>
                <a:gd name="T4" fmla="*/ 2297 w 2297"/>
                <a:gd name="T5" fmla="*/ 1310 h 3212"/>
                <a:gd name="T6" fmla="*/ 2297 w 2297"/>
                <a:gd name="T7" fmla="*/ 1197 h 3212"/>
                <a:gd name="T8" fmla="*/ 1532 w 2297"/>
                <a:gd name="T9" fmla="*/ 993 h 3212"/>
                <a:gd name="T10" fmla="*/ 1048 w 2297"/>
                <a:gd name="T11" fmla="*/ 1164 h 3212"/>
                <a:gd name="T12" fmla="*/ 971 w 2297"/>
                <a:gd name="T13" fmla="*/ 1067 h 3212"/>
                <a:gd name="T14" fmla="*/ 785 w 2297"/>
                <a:gd name="T15" fmla="*/ 1018 h 3212"/>
                <a:gd name="T16" fmla="*/ 94 w 2297"/>
                <a:gd name="T17" fmla="*/ 0 h 3212"/>
                <a:gd name="T18" fmla="*/ 0 w 2297"/>
                <a:gd name="T19" fmla="*/ 63 h 3212"/>
                <a:gd name="T20" fmla="*/ 223 w 2297"/>
                <a:gd name="T21" fmla="*/ 822 h 3212"/>
                <a:gd name="T22" fmla="*/ 603 w 2297"/>
                <a:gd name="T23" fmla="*/ 1133 h 3212"/>
                <a:gd name="T24" fmla="*/ 617 w 2297"/>
                <a:gd name="T25" fmla="*/ 1428 h 3212"/>
                <a:gd name="T26" fmla="*/ 49 w 2297"/>
                <a:gd name="T27" fmla="*/ 2540 h 3212"/>
                <a:gd name="T28" fmla="*/ 149 w 2297"/>
                <a:gd name="T29" fmla="*/ 2591 h 3212"/>
                <a:gd name="T30" fmla="*/ 723 w 2297"/>
                <a:gd name="T31" fmla="*/ 1956 h 3212"/>
                <a:gd name="T32" fmla="*/ 723 w 2297"/>
                <a:gd name="T33" fmla="*/ 3212 h 3212"/>
                <a:gd name="T34" fmla="*/ 912 w 2297"/>
                <a:gd name="T35" fmla="*/ 3212 h 3212"/>
                <a:gd name="T36" fmla="*/ 912 w 2297"/>
                <a:gd name="T37" fmla="*/ 1501 h 3212"/>
                <a:gd name="T38" fmla="*/ 1021 w 2297"/>
                <a:gd name="T39" fmla="*/ 1424 h 3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97" h="3212">
                  <a:moveTo>
                    <a:pt x="1021" y="1424"/>
                  </a:moveTo>
                  <a:cubicBezTo>
                    <a:pt x="1034" y="1408"/>
                    <a:pt x="1043" y="1391"/>
                    <a:pt x="1051" y="1373"/>
                  </a:cubicBezTo>
                  <a:lnTo>
                    <a:pt x="2297" y="1310"/>
                  </a:lnTo>
                  <a:lnTo>
                    <a:pt x="2297" y="1197"/>
                  </a:lnTo>
                  <a:lnTo>
                    <a:pt x="1532" y="993"/>
                  </a:lnTo>
                  <a:lnTo>
                    <a:pt x="1048" y="1164"/>
                  </a:lnTo>
                  <a:cubicBezTo>
                    <a:pt x="1031" y="1127"/>
                    <a:pt x="1006" y="1093"/>
                    <a:pt x="971" y="1067"/>
                  </a:cubicBezTo>
                  <a:cubicBezTo>
                    <a:pt x="915" y="1025"/>
                    <a:pt x="848" y="1010"/>
                    <a:pt x="785" y="1018"/>
                  </a:cubicBezTo>
                  <a:lnTo>
                    <a:pt x="94" y="0"/>
                  </a:lnTo>
                  <a:lnTo>
                    <a:pt x="0" y="63"/>
                  </a:lnTo>
                  <a:lnTo>
                    <a:pt x="223" y="822"/>
                  </a:lnTo>
                  <a:lnTo>
                    <a:pt x="603" y="1133"/>
                  </a:lnTo>
                  <a:cubicBezTo>
                    <a:pt x="544" y="1226"/>
                    <a:pt x="551" y="1344"/>
                    <a:pt x="617" y="1428"/>
                  </a:cubicBezTo>
                  <a:lnTo>
                    <a:pt x="49" y="2540"/>
                  </a:lnTo>
                  <a:lnTo>
                    <a:pt x="149" y="2591"/>
                  </a:lnTo>
                  <a:lnTo>
                    <a:pt x="723" y="1956"/>
                  </a:lnTo>
                  <a:lnTo>
                    <a:pt x="723" y="3212"/>
                  </a:lnTo>
                  <a:lnTo>
                    <a:pt x="912" y="3212"/>
                  </a:lnTo>
                  <a:lnTo>
                    <a:pt x="912" y="1501"/>
                  </a:lnTo>
                  <a:cubicBezTo>
                    <a:pt x="969" y="1485"/>
                    <a:pt x="1005" y="1446"/>
                    <a:pt x="1021" y="14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392" tIns="45696" rIns="91392" bIns="45696" numCol="1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600" dirty="0"/>
            </a:p>
          </p:txBody>
        </p:sp>
      </p:grp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8F05E85D-92FA-1937-4A44-A55B197353A9}"/>
              </a:ext>
            </a:extLst>
          </p:cNvPr>
          <p:cNvGrpSpPr/>
          <p:nvPr/>
        </p:nvGrpSpPr>
        <p:grpSpPr>
          <a:xfrm>
            <a:off x="3014308" y="1566751"/>
            <a:ext cx="480327" cy="678688"/>
            <a:chOff x="1907704" y="3413309"/>
            <a:chExt cx="480327" cy="678688"/>
          </a:xfrm>
        </p:grpSpPr>
        <p:sp>
          <p:nvSpPr>
            <p:cNvPr id="57" name="Rectangle 209">
              <a:extLst>
                <a:ext uri="{FF2B5EF4-FFF2-40B4-BE49-F238E27FC236}">
                  <a16:creationId xmlns:a16="http://schemas.microsoft.com/office/drawing/2014/main" id="{FCE3EB67-51B5-16FC-1FF8-9B6E7343A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5934" y="3653286"/>
              <a:ext cx="394804" cy="399663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67DEFF50-604D-FA00-D000-59558A75E90C}"/>
                </a:ext>
              </a:extLst>
            </p:cNvPr>
            <p:cNvSpPr/>
            <p:nvPr/>
          </p:nvSpPr>
          <p:spPr>
            <a:xfrm>
              <a:off x="1907704" y="3517481"/>
              <a:ext cx="480327" cy="57451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60" name="Text Box 6">
              <a:extLst>
                <a:ext uri="{FF2B5EF4-FFF2-40B4-BE49-F238E27FC236}">
                  <a16:creationId xmlns:a16="http://schemas.microsoft.com/office/drawing/2014/main" id="{ABB37EA8-37C9-E48B-FD57-3604DD03CFF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945718" y="3413309"/>
              <a:ext cx="404300" cy="14090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Solar PV</a:t>
              </a:r>
            </a:p>
          </p:txBody>
        </p:sp>
        <p:pic>
          <p:nvPicPr>
            <p:cNvPr id="61" name="Grafik 60" descr="Solarmodule mit einfarbiger Füllung">
              <a:extLst>
                <a:ext uri="{FF2B5EF4-FFF2-40B4-BE49-F238E27FC236}">
                  <a16:creationId xmlns:a16="http://schemas.microsoft.com/office/drawing/2014/main" id="{FFB443D9-1E6C-45A0-7545-F16717EB9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46438" y="3653286"/>
              <a:ext cx="371044" cy="371044"/>
            </a:xfrm>
            <a:prstGeom prst="rect">
              <a:avLst/>
            </a:prstGeom>
          </p:spPr>
        </p:pic>
      </p:grpSp>
      <p:sp>
        <p:nvSpPr>
          <p:cNvPr id="62" name="Rechteck 61">
            <a:extLst>
              <a:ext uri="{FF2B5EF4-FFF2-40B4-BE49-F238E27FC236}">
                <a16:creationId xmlns:a16="http://schemas.microsoft.com/office/drawing/2014/main" id="{A8CF5727-E8DA-E9AD-7B5C-C169AA0B2EFF}"/>
              </a:ext>
            </a:extLst>
          </p:cNvPr>
          <p:cNvSpPr/>
          <p:nvPr/>
        </p:nvSpPr>
        <p:spPr>
          <a:xfrm>
            <a:off x="1739280" y="1471227"/>
            <a:ext cx="1871752" cy="88449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799" dirty="0">
              <a:solidFill>
                <a:schemeClr val="tx1"/>
              </a:solidFill>
            </a:endParaRPr>
          </a:p>
        </p:txBody>
      </p:sp>
      <p:sp>
        <p:nvSpPr>
          <p:cNvPr id="63" name="Textfeld 276">
            <a:extLst>
              <a:ext uri="{FF2B5EF4-FFF2-40B4-BE49-F238E27FC236}">
                <a16:creationId xmlns:a16="http://schemas.microsoft.com/office/drawing/2014/main" id="{9E0B4C47-80ED-014D-7312-100C1A689799}"/>
              </a:ext>
            </a:extLst>
          </p:cNvPr>
          <p:cNvSpPr txBox="1"/>
          <p:nvPr/>
        </p:nvSpPr>
        <p:spPr>
          <a:xfrm>
            <a:off x="1858591" y="1242287"/>
            <a:ext cx="1640120" cy="3003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99" b="1" dirty="0">
                <a:solidFill>
                  <a:schemeClr val="accent2"/>
                </a:solidFill>
              </a:rPr>
              <a:t>Additional Renewable</a:t>
            </a:r>
          </a:p>
          <a:p>
            <a:pPr algn="ctr"/>
            <a:r>
              <a:rPr lang="en-US" sz="1099" b="1" dirty="0">
                <a:solidFill>
                  <a:schemeClr val="accent2"/>
                </a:solidFill>
              </a:rPr>
              <a:t>Energy Capacities</a:t>
            </a:r>
          </a:p>
        </p:txBody>
      </p:sp>
      <p:pic>
        <p:nvPicPr>
          <p:cNvPr id="64" name="Grafik 63" descr="Vertrag mit einfarbiger Füllung">
            <a:extLst>
              <a:ext uri="{FF2B5EF4-FFF2-40B4-BE49-F238E27FC236}">
                <a16:creationId xmlns:a16="http://schemas.microsoft.com/office/drawing/2014/main" id="{55BBBB73-6F0C-A7FD-F4A9-590759B60A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7727" y="1618063"/>
            <a:ext cx="914400" cy="914400"/>
          </a:xfrm>
          <a:prstGeom prst="rect">
            <a:avLst/>
          </a:prstGeom>
        </p:spPr>
      </p:pic>
      <p:sp>
        <p:nvSpPr>
          <p:cNvPr id="65" name="Textfeld 64">
            <a:extLst>
              <a:ext uri="{FF2B5EF4-FFF2-40B4-BE49-F238E27FC236}">
                <a16:creationId xmlns:a16="http://schemas.microsoft.com/office/drawing/2014/main" id="{82E77279-8968-3CEE-CF67-89B6A6E9A560}"/>
              </a:ext>
            </a:extLst>
          </p:cNvPr>
          <p:cNvSpPr txBox="1"/>
          <p:nvPr/>
        </p:nvSpPr>
        <p:spPr>
          <a:xfrm>
            <a:off x="158569" y="2510285"/>
            <a:ext cx="1218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PPA with RE installation</a:t>
            </a:r>
          </a:p>
        </p:txBody>
      </p:sp>
      <p:pic>
        <p:nvPicPr>
          <p:cNvPr id="66" name="Grafik 65" descr="Hinzufügen mit einfarbiger Füllung">
            <a:extLst>
              <a:ext uri="{FF2B5EF4-FFF2-40B4-BE49-F238E27FC236}">
                <a16:creationId xmlns:a16="http://schemas.microsoft.com/office/drawing/2014/main" id="{953C00CE-9683-3A5F-A013-3FF3719E54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1098" y="1888143"/>
            <a:ext cx="379158" cy="379158"/>
          </a:xfrm>
          <a:prstGeom prst="rect">
            <a:avLst/>
          </a:prstGeom>
        </p:spPr>
      </p:pic>
      <p:pic>
        <p:nvPicPr>
          <p:cNvPr id="67" name="Grafik 66" descr="Hinzufügen mit einfarbiger Füllung">
            <a:extLst>
              <a:ext uri="{FF2B5EF4-FFF2-40B4-BE49-F238E27FC236}">
                <a16:creationId xmlns:a16="http://schemas.microsoft.com/office/drawing/2014/main" id="{FBA7F9F6-81BB-D7B0-9CA8-FA5C05A858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44417" y="1891755"/>
            <a:ext cx="379158" cy="379158"/>
          </a:xfrm>
          <a:prstGeom prst="rect">
            <a:avLst/>
          </a:prstGeom>
        </p:spPr>
      </p:pic>
      <p:sp>
        <p:nvSpPr>
          <p:cNvPr id="68" name="Textfeld 67">
            <a:extLst>
              <a:ext uri="{FF2B5EF4-FFF2-40B4-BE49-F238E27FC236}">
                <a16:creationId xmlns:a16="http://schemas.microsoft.com/office/drawing/2014/main" id="{C10A1562-23DD-136E-A759-F3B94CEBFDB8}"/>
              </a:ext>
            </a:extLst>
          </p:cNvPr>
          <p:cNvSpPr txBox="1"/>
          <p:nvPr/>
        </p:nvSpPr>
        <p:spPr>
          <a:xfrm>
            <a:off x="2514345" y="2412926"/>
            <a:ext cx="3690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or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4690AD9D-8096-4FED-C4CC-67E5F0961E33}"/>
              </a:ext>
            </a:extLst>
          </p:cNvPr>
          <p:cNvSpPr txBox="1"/>
          <p:nvPr/>
        </p:nvSpPr>
        <p:spPr>
          <a:xfrm>
            <a:off x="1559032" y="263446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Grid qualifies as renewable</a:t>
            </a:r>
          </a:p>
          <a:p>
            <a:pPr algn="ctr"/>
            <a:r>
              <a:rPr lang="en-US" sz="900" dirty="0"/>
              <a:t>CO2 &lt; 64,8 gCO2eq/kWh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45647538-7E84-8925-DB61-B264E58EFA85}"/>
              </a:ext>
            </a:extLst>
          </p:cNvPr>
          <p:cNvSpPr txBox="1"/>
          <p:nvPr/>
        </p:nvSpPr>
        <p:spPr>
          <a:xfrm>
            <a:off x="293556" y="3282538"/>
            <a:ext cx="187909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Temporal Correlation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until 31.12.2029 same month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from 01.01.2030 same hour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i="1" dirty="0"/>
              <a:t>day-ahead-price &lt;= 20€/MWh or &lt;= 0,36*CO2-price (t)</a:t>
            </a: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90B618D8-A43A-77B0-F7A8-16342D154124}"/>
              </a:ext>
            </a:extLst>
          </p:cNvPr>
          <p:cNvSpPr txBox="1"/>
          <p:nvPr/>
        </p:nvSpPr>
        <p:spPr>
          <a:xfrm>
            <a:off x="2549161" y="3145373"/>
            <a:ext cx="1879096" cy="1059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Geographical Correlation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Same bidding zone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Neighboring bidding zone with equal/lower day-ahead price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Neighboring offshore bidding zone</a:t>
            </a:r>
          </a:p>
        </p:txBody>
      </p:sp>
      <p:pic>
        <p:nvPicPr>
          <p:cNvPr id="72" name="Grafik 71" descr="Hinzufügen mit einfarbiger Füllung">
            <a:extLst>
              <a:ext uri="{FF2B5EF4-FFF2-40B4-BE49-F238E27FC236}">
                <a16:creationId xmlns:a16="http://schemas.microsoft.com/office/drawing/2014/main" id="{3BE9B521-531C-DF4F-141B-428AF9C988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70003" y="3460611"/>
            <a:ext cx="379158" cy="37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2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A56CC9-B77D-E449-38AF-3DD4AEEB0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Methodology</a:t>
            </a:r>
            <a:r>
              <a:rPr lang="de-DE" dirty="0"/>
              <a:t> – Option 4 </a:t>
            </a:r>
            <a:r>
              <a:rPr lang="de-DE" dirty="0" err="1"/>
              <a:t>Redispatch</a:t>
            </a:r>
            <a:r>
              <a:rPr lang="de-DE" dirty="0"/>
              <a:t> </a:t>
            </a:r>
            <a:r>
              <a:rPr lang="de-DE" dirty="0" err="1"/>
              <a:t>Avoidance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04A24D-AA79-FBD4-3157-20BED56DC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28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5" name="Inhaltsplatzhalter 32">
            <a:extLst>
              <a:ext uri="{FF2B5EF4-FFF2-40B4-BE49-F238E27FC236}">
                <a16:creationId xmlns:a16="http://schemas.microsoft.com/office/drawing/2014/main" id="{EE5ADBF5-3546-4861-AC35-CFB714155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257" y="918000"/>
            <a:ext cx="4386189" cy="3366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Model is not capable of redispatch measures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Will not be regarded in the comparison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A5129336-A55E-8F2C-EAC7-6EB10E7D9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661345"/>
            <a:ext cx="2915896" cy="288031"/>
          </a:xfrm>
        </p:spPr>
        <p:txBody>
          <a:bodyPr/>
          <a:lstStyle/>
          <a:p>
            <a:r>
              <a:rPr lang="en-GB" dirty="0"/>
              <a:t>The delegated act on renewable fuels of non-biological origin in an integrated </a:t>
            </a:r>
            <a:r>
              <a:rPr lang="en-GB" dirty="0" err="1"/>
              <a:t>european</a:t>
            </a:r>
            <a:r>
              <a:rPr lang="en-GB" dirty="0"/>
              <a:t> energy system model</a:t>
            </a:r>
            <a:endParaRPr lang="de-DE" dirty="0"/>
          </a:p>
        </p:txBody>
      </p:sp>
      <p:grpSp>
        <p:nvGrpSpPr>
          <p:cNvPr id="4" name="Group 117">
            <a:extLst>
              <a:ext uri="{FF2B5EF4-FFF2-40B4-BE49-F238E27FC236}">
                <a16:creationId xmlns:a16="http://schemas.microsoft.com/office/drawing/2014/main" id="{BE6171D0-CF4D-0BA3-C14D-762868B7383D}"/>
              </a:ext>
            </a:extLst>
          </p:cNvPr>
          <p:cNvGrpSpPr/>
          <p:nvPr/>
        </p:nvGrpSpPr>
        <p:grpSpPr>
          <a:xfrm>
            <a:off x="2019861" y="3330272"/>
            <a:ext cx="480328" cy="694257"/>
            <a:chOff x="4140282" y="2791102"/>
            <a:chExt cx="1051161" cy="1500859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CB617EB9-1831-005C-DBD3-3B700FF3BE93}"/>
                </a:ext>
              </a:extLst>
            </p:cNvPr>
            <p:cNvSpPr/>
            <p:nvPr/>
          </p:nvSpPr>
          <p:spPr>
            <a:xfrm>
              <a:off x="4140282" y="3049961"/>
              <a:ext cx="1051161" cy="1242000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47" name="Text Box 6">
              <a:extLst>
                <a:ext uri="{FF2B5EF4-FFF2-40B4-BE49-F238E27FC236}">
                  <a16:creationId xmlns:a16="http://schemas.microsoft.com/office/drawing/2014/main" id="{99FFA75C-E923-F715-42D8-A68C8794219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197862" y="2791102"/>
              <a:ext cx="936000" cy="34849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tx2"/>
                  </a:solidFill>
                </a:rPr>
                <a:t>Electrolysis</a:t>
              </a:r>
            </a:p>
          </p:txBody>
        </p:sp>
        <p:sp>
          <p:nvSpPr>
            <p:cNvPr id="48" name="Rectangle 209">
              <a:extLst>
                <a:ext uri="{FF2B5EF4-FFF2-40B4-BE49-F238E27FC236}">
                  <a16:creationId xmlns:a16="http://schemas.microsoft.com/office/drawing/2014/main" id="{2B57772E-31B3-677D-5B0C-1820F576F9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6719" y="3326143"/>
              <a:ext cx="864001" cy="864000"/>
            </a:xfrm>
            <a:prstGeom prst="rect">
              <a:avLst/>
            </a:prstGeom>
            <a:solidFill>
              <a:schemeClr val="tx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>
                <a:solidFill>
                  <a:schemeClr val="bg1"/>
                </a:solidFill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D73AE0C7-EA5D-5272-81AD-ABC3659A51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5693" y="3499110"/>
              <a:ext cx="432416" cy="504486"/>
            </a:xfrm>
            <a:custGeom>
              <a:avLst/>
              <a:gdLst>
                <a:gd name="T0" fmla="*/ 1748 w 2551"/>
                <a:gd name="T1" fmla="*/ 236 h 3023"/>
                <a:gd name="T2" fmla="*/ 1654 w 2551"/>
                <a:gd name="T3" fmla="*/ 94 h 3023"/>
                <a:gd name="T4" fmla="*/ 1512 w 2551"/>
                <a:gd name="T5" fmla="*/ 236 h 3023"/>
                <a:gd name="T6" fmla="*/ 1654 w 2551"/>
                <a:gd name="T7" fmla="*/ 331 h 3023"/>
                <a:gd name="T8" fmla="*/ 1748 w 2551"/>
                <a:gd name="T9" fmla="*/ 472 h 3023"/>
                <a:gd name="T10" fmla="*/ 1890 w 2551"/>
                <a:gd name="T11" fmla="*/ 331 h 3023"/>
                <a:gd name="T12" fmla="*/ 1040 w 2551"/>
                <a:gd name="T13" fmla="*/ 236 h 3023"/>
                <a:gd name="T14" fmla="*/ 662 w 2551"/>
                <a:gd name="T15" fmla="*/ 331 h 3023"/>
                <a:gd name="T16" fmla="*/ 1040 w 2551"/>
                <a:gd name="T17" fmla="*/ 236 h 3023"/>
                <a:gd name="T18" fmla="*/ 1937 w 2551"/>
                <a:gd name="T19" fmla="*/ 567 h 3023"/>
                <a:gd name="T20" fmla="*/ 614 w 2551"/>
                <a:gd name="T21" fmla="*/ 1653 h 3023"/>
                <a:gd name="T22" fmla="*/ 425 w 2551"/>
                <a:gd name="T23" fmla="*/ 0 h 3023"/>
                <a:gd name="T24" fmla="*/ 2126 w 2551"/>
                <a:gd name="T25" fmla="*/ 1653 h 3023"/>
                <a:gd name="T26" fmla="*/ 1888 w 2551"/>
                <a:gd name="T27" fmla="*/ 2401 h 3023"/>
                <a:gd name="T28" fmla="*/ 1652 w 2551"/>
                <a:gd name="T29" fmla="*/ 2148 h 3023"/>
                <a:gd name="T30" fmla="*/ 1416 w 2551"/>
                <a:gd name="T31" fmla="*/ 2398 h 3023"/>
                <a:gd name="T32" fmla="*/ 1652 w 2551"/>
                <a:gd name="T33" fmla="*/ 2654 h 3023"/>
                <a:gd name="T34" fmla="*/ 1888 w 2551"/>
                <a:gd name="T35" fmla="*/ 2401 h 3023"/>
                <a:gd name="T36" fmla="*/ 1272 w 2551"/>
                <a:gd name="T37" fmla="*/ 2682 h 3023"/>
                <a:gd name="T38" fmla="*/ 1377 w 2551"/>
                <a:gd name="T39" fmla="*/ 2549 h 3023"/>
                <a:gd name="T40" fmla="*/ 1167 w 2551"/>
                <a:gd name="T41" fmla="*/ 2488 h 3023"/>
                <a:gd name="T42" fmla="*/ 1258 w 2551"/>
                <a:gd name="T43" fmla="*/ 2526 h 3023"/>
                <a:gd name="T44" fmla="*/ 1246 w 2551"/>
                <a:gd name="T45" fmla="*/ 2627 h 3023"/>
                <a:gd name="T46" fmla="*/ 1170 w 2551"/>
                <a:gd name="T47" fmla="*/ 2740 h 3023"/>
                <a:gd name="T48" fmla="*/ 1379 w 2551"/>
                <a:gd name="T49" fmla="*/ 2682 h 3023"/>
                <a:gd name="T50" fmla="*/ 995 w 2551"/>
                <a:gd name="T51" fmla="*/ 2157 h 3023"/>
                <a:gd name="T52" fmla="*/ 817 w 2551"/>
                <a:gd name="T53" fmla="*/ 2353 h 3023"/>
                <a:gd name="T54" fmla="*/ 706 w 2551"/>
                <a:gd name="T55" fmla="*/ 2157 h 3023"/>
                <a:gd name="T56" fmla="*/ 817 w 2551"/>
                <a:gd name="T57" fmla="*/ 2645 h 3023"/>
                <a:gd name="T58" fmla="*/ 995 w 2551"/>
                <a:gd name="T59" fmla="*/ 2439 h 3023"/>
                <a:gd name="T60" fmla="*/ 1106 w 2551"/>
                <a:gd name="T61" fmla="*/ 2645 h 3023"/>
                <a:gd name="T62" fmla="*/ 2551 w 2551"/>
                <a:gd name="T63" fmla="*/ 756 h 3023"/>
                <a:gd name="T64" fmla="*/ 0 w 2551"/>
                <a:gd name="T65" fmla="*/ 3023 h 3023"/>
                <a:gd name="T66" fmla="*/ 284 w 2551"/>
                <a:gd name="T67" fmla="*/ 756 h 3023"/>
                <a:gd name="T68" fmla="*/ 756 w 2551"/>
                <a:gd name="T69" fmla="*/ 1795 h 3023"/>
                <a:gd name="T70" fmla="*/ 1796 w 2551"/>
                <a:gd name="T71" fmla="*/ 756 h 3023"/>
                <a:gd name="T72" fmla="*/ 2268 w 2551"/>
                <a:gd name="T73" fmla="*/ 1795 h 3023"/>
                <a:gd name="T74" fmla="*/ 2551 w 2551"/>
                <a:gd name="T75" fmla="*/ 756 h 3023"/>
                <a:gd name="T76" fmla="*/ 1652 w 2551"/>
                <a:gd name="T77" fmla="*/ 2568 h 3023"/>
                <a:gd name="T78" fmla="*/ 1652 w 2551"/>
                <a:gd name="T79" fmla="*/ 2234 h 3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51" h="3023">
                  <a:moveTo>
                    <a:pt x="1890" y="236"/>
                  </a:moveTo>
                  <a:lnTo>
                    <a:pt x="1748" y="236"/>
                  </a:lnTo>
                  <a:lnTo>
                    <a:pt x="1748" y="94"/>
                  </a:lnTo>
                  <a:lnTo>
                    <a:pt x="1654" y="94"/>
                  </a:lnTo>
                  <a:lnTo>
                    <a:pt x="1654" y="236"/>
                  </a:lnTo>
                  <a:lnTo>
                    <a:pt x="1512" y="236"/>
                  </a:lnTo>
                  <a:lnTo>
                    <a:pt x="1512" y="331"/>
                  </a:lnTo>
                  <a:lnTo>
                    <a:pt x="1654" y="331"/>
                  </a:lnTo>
                  <a:lnTo>
                    <a:pt x="1654" y="472"/>
                  </a:lnTo>
                  <a:lnTo>
                    <a:pt x="1748" y="472"/>
                  </a:lnTo>
                  <a:lnTo>
                    <a:pt x="1748" y="331"/>
                  </a:lnTo>
                  <a:lnTo>
                    <a:pt x="1890" y="331"/>
                  </a:lnTo>
                  <a:lnTo>
                    <a:pt x="1890" y="236"/>
                  </a:lnTo>
                  <a:close/>
                  <a:moveTo>
                    <a:pt x="1040" y="236"/>
                  </a:moveTo>
                  <a:lnTo>
                    <a:pt x="662" y="236"/>
                  </a:lnTo>
                  <a:lnTo>
                    <a:pt x="662" y="331"/>
                  </a:lnTo>
                  <a:lnTo>
                    <a:pt x="1040" y="331"/>
                  </a:lnTo>
                  <a:lnTo>
                    <a:pt x="1040" y="236"/>
                  </a:lnTo>
                  <a:close/>
                  <a:moveTo>
                    <a:pt x="1937" y="1653"/>
                  </a:moveTo>
                  <a:lnTo>
                    <a:pt x="1937" y="567"/>
                  </a:lnTo>
                  <a:lnTo>
                    <a:pt x="614" y="567"/>
                  </a:lnTo>
                  <a:lnTo>
                    <a:pt x="614" y="1653"/>
                  </a:lnTo>
                  <a:lnTo>
                    <a:pt x="425" y="1653"/>
                  </a:lnTo>
                  <a:lnTo>
                    <a:pt x="425" y="0"/>
                  </a:lnTo>
                  <a:lnTo>
                    <a:pt x="2126" y="0"/>
                  </a:lnTo>
                  <a:lnTo>
                    <a:pt x="2126" y="1653"/>
                  </a:lnTo>
                  <a:lnTo>
                    <a:pt x="1937" y="1653"/>
                  </a:lnTo>
                  <a:close/>
                  <a:moveTo>
                    <a:pt x="1888" y="2401"/>
                  </a:moveTo>
                  <a:cubicBezTo>
                    <a:pt x="1888" y="2328"/>
                    <a:pt x="1868" y="2268"/>
                    <a:pt x="1829" y="2222"/>
                  </a:cubicBezTo>
                  <a:cubicBezTo>
                    <a:pt x="1787" y="2171"/>
                    <a:pt x="1730" y="2148"/>
                    <a:pt x="1652" y="2148"/>
                  </a:cubicBezTo>
                  <a:cubicBezTo>
                    <a:pt x="1581" y="2148"/>
                    <a:pt x="1527" y="2169"/>
                    <a:pt x="1486" y="2210"/>
                  </a:cubicBezTo>
                  <a:cubicBezTo>
                    <a:pt x="1441" y="2255"/>
                    <a:pt x="1416" y="2322"/>
                    <a:pt x="1416" y="2398"/>
                  </a:cubicBezTo>
                  <a:cubicBezTo>
                    <a:pt x="1416" y="2474"/>
                    <a:pt x="1435" y="2533"/>
                    <a:pt x="1475" y="2580"/>
                  </a:cubicBezTo>
                  <a:cubicBezTo>
                    <a:pt x="1517" y="2630"/>
                    <a:pt x="1574" y="2654"/>
                    <a:pt x="1652" y="2654"/>
                  </a:cubicBezTo>
                  <a:cubicBezTo>
                    <a:pt x="1723" y="2654"/>
                    <a:pt x="1777" y="2634"/>
                    <a:pt x="1818" y="2592"/>
                  </a:cubicBezTo>
                  <a:cubicBezTo>
                    <a:pt x="1863" y="2546"/>
                    <a:pt x="1888" y="2481"/>
                    <a:pt x="1888" y="2401"/>
                  </a:cubicBezTo>
                  <a:close/>
                  <a:moveTo>
                    <a:pt x="1379" y="2682"/>
                  </a:moveTo>
                  <a:lnTo>
                    <a:pt x="1272" y="2682"/>
                  </a:lnTo>
                  <a:cubicBezTo>
                    <a:pt x="1292" y="2668"/>
                    <a:pt x="1313" y="2650"/>
                    <a:pt x="1333" y="2633"/>
                  </a:cubicBezTo>
                  <a:cubicBezTo>
                    <a:pt x="1365" y="2603"/>
                    <a:pt x="1377" y="2580"/>
                    <a:pt x="1377" y="2549"/>
                  </a:cubicBezTo>
                  <a:cubicBezTo>
                    <a:pt x="1377" y="2496"/>
                    <a:pt x="1339" y="2467"/>
                    <a:pt x="1269" y="2467"/>
                  </a:cubicBezTo>
                  <a:cubicBezTo>
                    <a:pt x="1235" y="2467"/>
                    <a:pt x="1199" y="2474"/>
                    <a:pt x="1167" y="2488"/>
                  </a:cubicBezTo>
                  <a:lnTo>
                    <a:pt x="1179" y="2547"/>
                  </a:lnTo>
                  <a:cubicBezTo>
                    <a:pt x="1220" y="2531"/>
                    <a:pt x="1237" y="2526"/>
                    <a:pt x="1258" y="2526"/>
                  </a:cubicBezTo>
                  <a:cubicBezTo>
                    <a:pt x="1285" y="2526"/>
                    <a:pt x="1300" y="2537"/>
                    <a:pt x="1300" y="2556"/>
                  </a:cubicBezTo>
                  <a:cubicBezTo>
                    <a:pt x="1300" y="2576"/>
                    <a:pt x="1284" y="2597"/>
                    <a:pt x="1246" y="2627"/>
                  </a:cubicBezTo>
                  <a:cubicBezTo>
                    <a:pt x="1214" y="2653"/>
                    <a:pt x="1189" y="2671"/>
                    <a:pt x="1170" y="2682"/>
                  </a:cubicBezTo>
                  <a:lnTo>
                    <a:pt x="1170" y="2740"/>
                  </a:lnTo>
                  <a:lnTo>
                    <a:pt x="1379" y="2740"/>
                  </a:lnTo>
                  <a:lnTo>
                    <a:pt x="1379" y="2682"/>
                  </a:lnTo>
                  <a:close/>
                  <a:moveTo>
                    <a:pt x="1106" y="2157"/>
                  </a:moveTo>
                  <a:lnTo>
                    <a:pt x="995" y="2157"/>
                  </a:lnTo>
                  <a:lnTo>
                    <a:pt x="995" y="2353"/>
                  </a:lnTo>
                  <a:lnTo>
                    <a:pt x="817" y="2353"/>
                  </a:lnTo>
                  <a:lnTo>
                    <a:pt x="817" y="2157"/>
                  </a:lnTo>
                  <a:lnTo>
                    <a:pt x="706" y="2157"/>
                  </a:lnTo>
                  <a:lnTo>
                    <a:pt x="706" y="2645"/>
                  </a:lnTo>
                  <a:lnTo>
                    <a:pt x="817" y="2645"/>
                  </a:lnTo>
                  <a:lnTo>
                    <a:pt x="817" y="2439"/>
                  </a:lnTo>
                  <a:lnTo>
                    <a:pt x="995" y="2439"/>
                  </a:lnTo>
                  <a:lnTo>
                    <a:pt x="995" y="2645"/>
                  </a:lnTo>
                  <a:lnTo>
                    <a:pt x="1106" y="2645"/>
                  </a:lnTo>
                  <a:lnTo>
                    <a:pt x="1106" y="2157"/>
                  </a:lnTo>
                  <a:close/>
                  <a:moveTo>
                    <a:pt x="2551" y="756"/>
                  </a:moveTo>
                  <a:lnTo>
                    <a:pt x="2551" y="3023"/>
                  </a:lnTo>
                  <a:lnTo>
                    <a:pt x="0" y="3023"/>
                  </a:lnTo>
                  <a:lnTo>
                    <a:pt x="0" y="756"/>
                  </a:lnTo>
                  <a:lnTo>
                    <a:pt x="284" y="756"/>
                  </a:lnTo>
                  <a:lnTo>
                    <a:pt x="284" y="1795"/>
                  </a:lnTo>
                  <a:lnTo>
                    <a:pt x="756" y="1795"/>
                  </a:lnTo>
                  <a:lnTo>
                    <a:pt x="756" y="756"/>
                  </a:lnTo>
                  <a:lnTo>
                    <a:pt x="1796" y="756"/>
                  </a:lnTo>
                  <a:lnTo>
                    <a:pt x="1796" y="1795"/>
                  </a:lnTo>
                  <a:lnTo>
                    <a:pt x="2268" y="1795"/>
                  </a:lnTo>
                  <a:lnTo>
                    <a:pt x="2268" y="756"/>
                  </a:lnTo>
                  <a:lnTo>
                    <a:pt x="2551" y="756"/>
                  </a:lnTo>
                  <a:close/>
                  <a:moveTo>
                    <a:pt x="1774" y="2401"/>
                  </a:moveTo>
                  <a:cubicBezTo>
                    <a:pt x="1774" y="2503"/>
                    <a:pt x="1726" y="2568"/>
                    <a:pt x="1652" y="2568"/>
                  </a:cubicBezTo>
                  <a:cubicBezTo>
                    <a:pt x="1577" y="2568"/>
                    <a:pt x="1530" y="2503"/>
                    <a:pt x="1530" y="2399"/>
                  </a:cubicBezTo>
                  <a:cubicBezTo>
                    <a:pt x="1530" y="2299"/>
                    <a:pt x="1577" y="2234"/>
                    <a:pt x="1652" y="2234"/>
                  </a:cubicBezTo>
                  <a:cubicBezTo>
                    <a:pt x="1726" y="2234"/>
                    <a:pt x="1774" y="2299"/>
                    <a:pt x="1774" y="240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392" tIns="45696" rIns="91392" bIns="45696" numCol="1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600" dirty="0"/>
            </a:p>
          </p:txBody>
        </p:sp>
      </p:grpSp>
      <p:grpSp>
        <p:nvGrpSpPr>
          <p:cNvPr id="50" name="Group 156">
            <a:extLst>
              <a:ext uri="{FF2B5EF4-FFF2-40B4-BE49-F238E27FC236}">
                <a16:creationId xmlns:a16="http://schemas.microsoft.com/office/drawing/2014/main" id="{3D64EB28-2C0B-3DAC-9903-2110FEE8A988}"/>
              </a:ext>
            </a:extLst>
          </p:cNvPr>
          <p:cNvGrpSpPr/>
          <p:nvPr/>
        </p:nvGrpSpPr>
        <p:grpSpPr>
          <a:xfrm>
            <a:off x="900837" y="1652611"/>
            <a:ext cx="480327" cy="678688"/>
            <a:chOff x="827631" y="2797299"/>
            <a:chExt cx="1051161" cy="1467202"/>
          </a:xfrm>
        </p:grpSpPr>
        <p:sp>
          <p:nvSpPr>
            <p:cNvPr id="51" name="Rectangle 209">
              <a:extLst>
                <a:ext uri="{FF2B5EF4-FFF2-40B4-BE49-F238E27FC236}">
                  <a16:creationId xmlns:a16="http://schemas.microsoft.com/office/drawing/2014/main" id="{D8F7E8A3-8F14-A675-6C5F-16185B664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179" y="3316086"/>
              <a:ext cx="864000" cy="863999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52" name="Rechteck 51">
              <a:extLst>
                <a:ext uri="{FF2B5EF4-FFF2-40B4-BE49-F238E27FC236}">
                  <a16:creationId xmlns:a16="http://schemas.microsoft.com/office/drawing/2014/main" id="{80E7D843-193E-BE08-0A76-6887283A8BC6}"/>
                </a:ext>
              </a:extLst>
            </p:cNvPr>
            <p:cNvSpPr/>
            <p:nvPr/>
          </p:nvSpPr>
          <p:spPr>
            <a:xfrm>
              <a:off x="827631" y="3022501"/>
              <a:ext cx="1051161" cy="124200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53" name="Text Box 6">
              <a:extLst>
                <a:ext uri="{FF2B5EF4-FFF2-40B4-BE49-F238E27FC236}">
                  <a16:creationId xmlns:a16="http://schemas.microsoft.com/office/drawing/2014/main" id="{AE890495-6F0C-E8A0-940F-48025548F2D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10822" y="2797299"/>
              <a:ext cx="884781" cy="38966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Offshore</a:t>
              </a:r>
            </a:p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Wind</a:t>
              </a:r>
            </a:p>
          </p:txBody>
        </p:sp>
        <p:sp>
          <p:nvSpPr>
            <p:cNvPr id="54" name="Freeform 397">
              <a:extLst>
                <a:ext uri="{FF2B5EF4-FFF2-40B4-BE49-F238E27FC236}">
                  <a16:creationId xmlns:a16="http://schemas.microsoft.com/office/drawing/2014/main" id="{AA1802B9-616F-2957-A842-FC872D0E3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066" y="3443845"/>
              <a:ext cx="432416" cy="573328"/>
            </a:xfrm>
            <a:custGeom>
              <a:avLst/>
              <a:gdLst>
                <a:gd name="T0" fmla="*/ 1021 w 2297"/>
                <a:gd name="T1" fmla="*/ 1424 h 3212"/>
                <a:gd name="T2" fmla="*/ 1051 w 2297"/>
                <a:gd name="T3" fmla="*/ 1373 h 3212"/>
                <a:gd name="T4" fmla="*/ 2297 w 2297"/>
                <a:gd name="T5" fmla="*/ 1310 h 3212"/>
                <a:gd name="T6" fmla="*/ 2297 w 2297"/>
                <a:gd name="T7" fmla="*/ 1197 h 3212"/>
                <a:gd name="T8" fmla="*/ 1532 w 2297"/>
                <a:gd name="T9" fmla="*/ 993 h 3212"/>
                <a:gd name="T10" fmla="*/ 1048 w 2297"/>
                <a:gd name="T11" fmla="*/ 1164 h 3212"/>
                <a:gd name="T12" fmla="*/ 971 w 2297"/>
                <a:gd name="T13" fmla="*/ 1067 h 3212"/>
                <a:gd name="T14" fmla="*/ 785 w 2297"/>
                <a:gd name="T15" fmla="*/ 1018 h 3212"/>
                <a:gd name="T16" fmla="*/ 94 w 2297"/>
                <a:gd name="T17" fmla="*/ 0 h 3212"/>
                <a:gd name="T18" fmla="*/ 0 w 2297"/>
                <a:gd name="T19" fmla="*/ 63 h 3212"/>
                <a:gd name="T20" fmla="*/ 223 w 2297"/>
                <a:gd name="T21" fmla="*/ 822 h 3212"/>
                <a:gd name="T22" fmla="*/ 603 w 2297"/>
                <a:gd name="T23" fmla="*/ 1133 h 3212"/>
                <a:gd name="T24" fmla="*/ 617 w 2297"/>
                <a:gd name="T25" fmla="*/ 1428 h 3212"/>
                <a:gd name="T26" fmla="*/ 49 w 2297"/>
                <a:gd name="T27" fmla="*/ 2540 h 3212"/>
                <a:gd name="T28" fmla="*/ 149 w 2297"/>
                <a:gd name="T29" fmla="*/ 2591 h 3212"/>
                <a:gd name="T30" fmla="*/ 723 w 2297"/>
                <a:gd name="T31" fmla="*/ 1956 h 3212"/>
                <a:gd name="T32" fmla="*/ 723 w 2297"/>
                <a:gd name="T33" fmla="*/ 3212 h 3212"/>
                <a:gd name="T34" fmla="*/ 912 w 2297"/>
                <a:gd name="T35" fmla="*/ 3212 h 3212"/>
                <a:gd name="T36" fmla="*/ 912 w 2297"/>
                <a:gd name="T37" fmla="*/ 1501 h 3212"/>
                <a:gd name="T38" fmla="*/ 1021 w 2297"/>
                <a:gd name="T39" fmla="*/ 1424 h 3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97" h="3212">
                  <a:moveTo>
                    <a:pt x="1021" y="1424"/>
                  </a:moveTo>
                  <a:cubicBezTo>
                    <a:pt x="1034" y="1408"/>
                    <a:pt x="1043" y="1391"/>
                    <a:pt x="1051" y="1373"/>
                  </a:cubicBezTo>
                  <a:lnTo>
                    <a:pt x="2297" y="1310"/>
                  </a:lnTo>
                  <a:lnTo>
                    <a:pt x="2297" y="1197"/>
                  </a:lnTo>
                  <a:lnTo>
                    <a:pt x="1532" y="993"/>
                  </a:lnTo>
                  <a:lnTo>
                    <a:pt x="1048" y="1164"/>
                  </a:lnTo>
                  <a:cubicBezTo>
                    <a:pt x="1031" y="1127"/>
                    <a:pt x="1006" y="1093"/>
                    <a:pt x="971" y="1067"/>
                  </a:cubicBezTo>
                  <a:cubicBezTo>
                    <a:pt x="915" y="1025"/>
                    <a:pt x="848" y="1010"/>
                    <a:pt x="785" y="1018"/>
                  </a:cubicBezTo>
                  <a:lnTo>
                    <a:pt x="94" y="0"/>
                  </a:lnTo>
                  <a:lnTo>
                    <a:pt x="0" y="63"/>
                  </a:lnTo>
                  <a:lnTo>
                    <a:pt x="223" y="822"/>
                  </a:lnTo>
                  <a:lnTo>
                    <a:pt x="603" y="1133"/>
                  </a:lnTo>
                  <a:cubicBezTo>
                    <a:pt x="544" y="1226"/>
                    <a:pt x="551" y="1344"/>
                    <a:pt x="617" y="1428"/>
                  </a:cubicBezTo>
                  <a:lnTo>
                    <a:pt x="49" y="2540"/>
                  </a:lnTo>
                  <a:lnTo>
                    <a:pt x="149" y="2591"/>
                  </a:lnTo>
                  <a:lnTo>
                    <a:pt x="723" y="1956"/>
                  </a:lnTo>
                  <a:lnTo>
                    <a:pt x="723" y="3212"/>
                  </a:lnTo>
                  <a:lnTo>
                    <a:pt x="912" y="3212"/>
                  </a:lnTo>
                  <a:lnTo>
                    <a:pt x="912" y="1501"/>
                  </a:lnTo>
                  <a:cubicBezTo>
                    <a:pt x="969" y="1485"/>
                    <a:pt x="1005" y="1446"/>
                    <a:pt x="1021" y="14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392" tIns="45696" rIns="91392" bIns="45696" numCol="1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600" dirty="0"/>
            </a:p>
          </p:txBody>
        </p:sp>
      </p:grpSp>
      <p:grpSp>
        <p:nvGrpSpPr>
          <p:cNvPr id="66" name="Group 156">
            <a:extLst>
              <a:ext uri="{FF2B5EF4-FFF2-40B4-BE49-F238E27FC236}">
                <a16:creationId xmlns:a16="http://schemas.microsoft.com/office/drawing/2014/main" id="{F0526BB8-DC35-50EC-902F-D28DE8122454}"/>
              </a:ext>
            </a:extLst>
          </p:cNvPr>
          <p:cNvGrpSpPr/>
          <p:nvPr/>
        </p:nvGrpSpPr>
        <p:grpSpPr>
          <a:xfrm>
            <a:off x="1525846" y="1652611"/>
            <a:ext cx="480327" cy="678688"/>
            <a:chOff x="827631" y="2797299"/>
            <a:chExt cx="1051161" cy="1467202"/>
          </a:xfrm>
        </p:grpSpPr>
        <p:sp>
          <p:nvSpPr>
            <p:cNvPr id="70" name="Rectangle 209">
              <a:extLst>
                <a:ext uri="{FF2B5EF4-FFF2-40B4-BE49-F238E27FC236}">
                  <a16:creationId xmlns:a16="http://schemas.microsoft.com/office/drawing/2014/main" id="{E5388563-49A3-7A03-DEA1-301AC071C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179" y="3316086"/>
              <a:ext cx="864000" cy="863999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71" name="Rechteck 70">
              <a:extLst>
                <a:ext uri="{FF2B5EF4-FFF2-40B4-BE49-F238E27FC236}">
                  <a16:creationId xmlns:a16="http://schemas.microsoft.com/office/drawing/2014/main" id="{47AC25C1-013B-4C30-71FF-46A57D296A3A}"/>
                </a:ext>
              </a:extLst>
            </p:cNvPr>
            <p:cNvSpPr/>
            <p:nvPr/>
          </p:nvSpPr>
          <p:spPr>
            <a:xfrm>
              <a:off x="827631" y="3022501"/>
              <a:ext cx="1051161" cy="124200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72" name="Text Box 6">
              <a:extLst>
                <a:ext uri="{FF2B5EF4-FFF2-40B4-BE49-F238E27FC236}">
                  <a16:creationId xmlns:a16="http://schemas.microsoft.com/office/drawing/2014/main" id="{C5B7784A-023E-8CDE-5E72-8ED4FD8EB2A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10821" y="2797299"/>
              <a:ext cx="884781" cy="38966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Onshore</a:t>
              </a:r>
            </a:p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Wind</a:t>
              </a:r>
            </a:p>
          </p:txBody>
        </p:sp>
        <p:sp>
          <p:nvSpPr>
            <p:cNvPr id="75" name="Freeform 397">
              <a:extLst>
                <a:ext uri="{FF2B5EF4-FFF2-40B4-BE49-F238E27FC236}">
                  <a16:creationId xmlns:a16="http://schemas.microsoft.com/office/drawing/2014/main" id="{3BC02B82-658B-DF59-6067-2D321BDD9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066" y="3443845"/>
              <a:ext cx="432416" cy="573328"/>
            </a:xfrm>
            <a:custGeom>
              <a:avLst/>
              <a:gdLst>
                <a:gd name="T0" fmla="*/ 1021 w 2297"/>
                <a:gd name="T1" fmla="*/ 1424 h 3212"/>
                <a:gd name="T2" fmla="*/ 1051 w 2297"/>
                <a:gd name="T3" fmla="*/ 1373 h 3212"/>
                <a:gd name="T4" fmla="*/ 2297 w 2297"/>
                <a:gd name="T5" fmla="*/ 1310 h 3212"/>
                <a:gd name="T6" fmla="*/ 2297 w 2297"/>
                <a:gd name="T7" fmla="*/ 1197 h 3212"/>
                <a:gd name="T8" fmla="*/ 1532 w 2297"/>
                <a:gd name="T9" fmla="*/ 993 h 3212"/>
                <a:gd name="T10" fmla="*/ 1048 w 2297"/>
                <a:gd name="T11" fmla="*/ 1164 h 3212"/>
                <a:gd name="T12" fmla="*/ 971 w 2297"/>
                <a:gd name="T13" fmla="*/ 1067 h 3212"/>
                <a:gd name="T14" fmla="*/ 785 w 2297"/>
                <a:gd name="T15" fmla="*/ 1018 h 3212"/>
                <a:gd name="T16" fmla="*/ 94 w 2297"/>
                <a:gd name="T17" fmla="*/ 0 h 3212"/>
                <a:gd name="T18" fmla="*/ 0 w 2297"/>
                <a:gd name="T19" fmla="*/ 63 h 3212"/>
                <a:gd name="T20" fmla="*/ 223 w 2297"/>
                <a:gd name="T21" fmla="*/ 822 h 3212"/>
                <a:gd name="T22" fmla="*/ 603 w 2297"/>
                <a:gd name="T23" fmla="*/ 1133 h 3212"/>
                <a:gd name="T24" fmla="*/ 617 w 2297"/>
                <a:gd name="T25" fmla="*/ 1428 h 3212"/>
                <a:gd name="T26" fmla="*/ 49 w 2297"/>
                <a:gd name="T27" fmla="*/ 2540 h 3212"/>
                <a:gd name="T28" fmla="*/ 149 w 2297"/>
                <a:gd name="T29" fmla="*/ 2591 h 3212"/>
                <a:gd name="T30" fmla="*/ 723 w 2297"/>
                <a:gd name="T31" fmla="*/ 1956 h 3212"/>
                <a:gd name="T32" fmla="*/ 723 w 2297"/>
                <a:gd name="T33" fmla="*/ 3212 h 3212"/>
                <a:gd name="T34" fmla="*/ 912 w 2297"/>
                <a:gd name="T35" fmla="*/ 3212 h 3212"/>
                <a:gd name="T36" fmla="*/ 912 w 2297"/>
                <a:gd name="T37" fmla="*/ 1501 h 3212"/>
                <a:gd name="T38" fmla="*/ 1021 w 2297"/>
                <a:gd name="T39" fmla="*/ 1424 h 3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97" h="3212">
                  <a:moveTo>
                    <a:pt x="1021" y="1424"/>
                  </a:moveTo>
                  <a:cubicBezTo>
                    <a:pt x="1034" y="1408"/>
                    <a:pt x="1043" y="1391"/>
                    <a:pt x="1051" y="1373"/>
                  </a:cubicBezTo>
                  <a:lnTo>
                    <a:pt x="2297" y="1310"/>
                  </a:lnTo>
                  <a:lnTo>
                    <a:pt x="2297" y="1197"/>
                  </a:lnTo>
                  <a:lnTo>
                    <a:pt x="1532" y="993"/>
                  </a:lnTo>
                  <a:lnTo>
                    <a:pt x="1048" y="1164"/>
                  </a:lnTo>
                  <a:cubicBezTo>
                    <a:pt x="1031" y="1127"/>
                    <a:pt x="1006" y="1093"/>
                    <a:pt x="971" y="1067"/>
                  </a:cubicBezTo>
                  <a:cubicBezTo>
                    <a:pt x="915" y="1025"/>
                    <a:pt x="848" y="1010"/>
                    <a:pt x="785" y="1018"/>
                  </a:cubicBezTo>
                  <a:lnTo>
                    <a:pt x="94" y="0"/>
                  </a:lnTo>
                  <a:lnTo>
                    <a:pt x="0" y="63"/>
                  </a:lnTo>
                  <a:lnTo>
                    <a:pt x="223" y="822"/>
                  </a:lnTo>
                  <a:lnTo>
                    <a:pt x="603" y="1133"/>
                  </a:lnTo>
                  <a:cubicBezTo>
                    <a:pt x="544" y="1226"/>
                    <a:pt x="551" y="1344"/>
                    <a:pt x="617" y="1428"/>
                  </a:cubicBezTo>
                  <a:lnTo>
                    <a:pt x="49" y="2540"/>
                  </a:lnTo>
                  <a:lnTo>
                    <a:pt x="149" y="2591"/>
                  </a:lnTo>
                  <a:lnTo>
                    <a:pt x="723" y="1956"/>
                  </a:lnTo>
                  <a:lnTo>
                    <a:pt x="723" y="3212"/>
                  </a:lnTo>
                  <a:lnTo>
                    <a:pt x="912" y="3212"/>
                  </a:lnTo>
                  <a:lnTo>
                    <a:pt x="912" y="1501"/>
                  </a:lnTo>
                  <a:cubicBezTo>
                    <a:pt x="969" y="1485"/>
                    <a:pt x="1005" y="1446"/>
                    <a:pt x="1021" y="14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392" tIns="45696" rIns="91392" bIns="45696" numCol="1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600" dirty="0"/>
            </a:p>
          </p:txBody>
        </p:sp>
      </p:grp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4E833772-68CC-D5CB-5C7A-00DF77F38D92}"/>
              </a:ext>
            </a:extLst>
          </p:cNvPr>
          <p:cNvGrpSpPr/>
          <p:nvPr/>
        </p:nvGrpSpPr>
        <p:grpSpPr>
          <a:xfrm>
            <a:off x="899592" y="2365260"/>
            <a:ext cx="480327" cy="678688"/>
            <a:chOff x="1907704" y="3413309"/>
            <a:chExt cx="480327" cy="678688"/>
          </a:xfrm>
        </p:grpSpPr>
        <p:sp>
          <p:nvSpPr>
            <p:cNvPr id="77" name="Rectangle 209">
              <a:extLst>
                <a:ext uri="{FF2B5EF4-FFF2-40B4-BE49-F238E27FC236}">
                  <a16:creationId xmlns:a16="http://schemas.microsoft.com/office/drawing/2014/main" id="{28839ABE-B01A-A3B1-D8B0-BD0982FA6D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5934" y="3653286"/>
              <a:ext cx="394804" cy="399663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78" name="Rechteck 77">
              <a:extLst>
                <a:ext uri="{FF2B5EF4-FFF2-40B4-BE49-F238E27FC236}">
                  <a16:creationId xmlns:a16="http://schemas.microsoft.com/office/drawing/2014/main" id="{BAF4B97E-4CFE-2E0E-7A05-87DF77AF848B}"/>
                </a:ext>
              </a:extLst>
            </p:cNvPr>
            <p:cNvSpPr/>
            <p:nvPr/>
          </p:nvSpPr>
          <p:spPr>
            <a:xfrm>
              <a:off x="1907704" y="3517481"/>
              <a:ext cx="480327" cy="57451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79" name="Text Box 6">
              <a:extLst>
                <a:ext uri="{FF2B5EF4-FFF2-40B4-BE49-F238E27FC236}">
                  <a16:creationId xmlns:a16="http://schemas.microsoft.com/office/drawing/2014/main" id="{916AEAC0-6EF3-BE3D-80BA-27621E7DA24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945718" y="3413309"/>
              <a:ext cx="404300" cy="18024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Solar PV</a:t>
              </a:r>
            </a:p>
          </p:txBody>
        </p:sp>
        <p:pic>
          <p:nvPicPr>
            <p:cNvPr id="80" name="Grafik 79" descr="Solarmodule mit einfarbiger Füllung">
              <a:extLst>
                <a:ext uri="{FF2B5EF4-FFF2-40B4-BE49-F238E27FC236}">
                  <a16:creationId xmlns:a16="http://schemas.microsoft.com/office/drawing/2014/main" id="{5A531A17-5155-29AB-F0A4-9D368610E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46438" y="3653286"/>
              <a:ext cx="371044" cy="371044"/>
            </a:xfrm>
            <a:prstGeom prst="rect">
              <a:avLst/>
            </a:prstGeom>
          </p:spPr>
        </p:pic>
      </p:grp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5694AC9D-3B5C-1343-7353-308CEEAE519B}"/>
              </a:ext>
            </a:extLst>
          </p:cNvPr>
          <p:cNvGrpSpPr/>
          <p:nvPr/>
        </p:nvGrpSpPr>
        <p:grpSpPr>
          <a:xfrm>
            <a:off x="2823518" y="3333861"/>
            <a:ext cx="480328" cy="694257"/>
            <a:chOff x="2413992" y="2599004"/>
            <a:chExt cx="480328" cy="694257"/>
          </a:xfrm>
        </p:grpSpPr>
        <p:sp>
          <p:nvSpPr>
            <p:cNvPr id="82" name="Rechteck 81">
              <a:extLst>
                <a:ext uri="{FF2B5EF4-FFF2-40B4-BE49-F238E27FC236}">
                  <a16:creationId xmlns:a16="http://schemas.microsoft.com/office/drawing/2014/main" id="{EC2FE458-83FE-8F15-C705-609895FFE552}"/>
                </a:ext>
              </a:extLst>
            </p:cNvPr>
            <p:cNvSpPr/>
            <p:nvPr/>
          </p:nvSpPr>
          <p:spPr>
            <a:xfrm>
              <a:off x="2413992" y="2718745"/>
              <a:ext cx="480328" cy="57451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83" name="Text Box 6">
              <a:extLst>
                <a:ext uri="{FF2B5EF4-FFF2-40B4-BE49-F238E27FC236}">
                  <a16:creationId xmlns:a16="http://schemas.microsoft.com/office/drawing/2014/main" id="{CFEE4D37-0F4C-1522-BF0C-466A797F46B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440303" y="2599004"/>
              <a:ext cx="427705" cy="16120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Electricity</a:t>
              </a:r>
            </a:p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Grid</a:t>
              </a:r>
            </a:p>
          </p:txBody>
        </p:sp>
        <p:sp>
          <p:nvSpPr>
            <p:cNvPr id="84" name="Rectangle 209">
              <a:extLst>
                <a:ext uri="{FF2B5EF4-FFF2-40B4-BE49-F238E27FC236}">
                  <a16:creationId xmlns:a16="http://schemas.microsoft.com/office/drawing/2014/main" id="{BCA5654F-ED11-83BD-1A92-8ACBC3010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059" y="2846500"/>
              <a:ext cx="394805" cy="399663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pic>
          <p:nvPicPr>
            <p:cNvPr id="85" name="Grafik 84" descr="Netzplandiagramm mit einfarbiger Füllung">
              <a:extLst>
                <a:ext uri="{FF2B5EF4-FFF2-40B4-BE49-F238E27FC236}">
                  <a16:creationId xmlns:a16="http://schemas.microsoft.com/office/drawing/2014/main" id="{D263823F-F48F-DF36-D2AD-26A9FD085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2434671" y="2846498"/>
              <a:ext cx="399663" cy="399663"/>
            </a:xfrm>
            <a:prstGeom prst="rect">
              <a:avLst/>
            </a:prstGeom>
          </p:spPr>
        </p:pic>
      </p:grpSp>
      <p:cxnSp>
        <p:nvCxnSpPr>
          <p:cNvPr id="86" name="Verbinder: gewinkelt 85">
            <a:extLst>
              <a:ext uri="{FF2B5EF4-FFF2-40B4-BE49-F238E27FC236}">
                <a16:creationId xmlns:a16="http://schemas.microsoft.com/office/drawing/2014/main" id="{99A8768C-C53D-601C-704D-869157DA31B2}"/>
              </a:ext>
            </a:extLst>
          </p:cNvPr>
          <p:cNvCxnSpPr>
            <a:cxnSpLocks/>
            <a:stCxn id="99" idx="3"/>
            <a:endCxn id="101" idx="2"/>
          </p:cNvCxnSpPr>
          <p:nvPr/>
        </p:nvCxnSpPr>
        <p:spPr>
          <a:xfrm flipV="1">
            <a:off x="2123728" y="2017068"/>
            <a:ext cx="946891" cy="328084"/>
          </a:xfrm>
          <a:prstGeom prst="bentConnector2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mit Pfeil 86">
            <a:extLst>
              <a:ext uri="{FF2B5EF4-FFF2-40B4-BE49-F238E27FC236}">
                <a16:creationId xmlns:a16="http://schemas.microsoft.com/office/drawing/2014/main" id="{2E684F72-C5E2-C90A-38DE-204055C76F8A}"/>
              </a:ext>
            </a:extLst>
          </p:cNvPr>
          <p:cNvCxnSpPr>
            <a:cxnSpLocks/>
            <a:stCxn id="82" idx="1"/>
            <a:endCxn id="7" idx="3"/>
          </p:cNvCxnSpPr>
          <p:nvPr/>
        </p:nvCxnSpPr>
        <p:spPr>
          <a:xfrm flipH="1" flipV="1">
            <a:off x="2500189" y="3737271"/>
            <a:ext cx="323329" cy="3589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mit Pfeil 87">
            <a:extLst>
              <a:ext uri="{FF2B5EF4-FFF2-40B4-BE49-F238E27FC236}">
                <a16:creationId xmlns:a16="http://schemas.microsoft.com/office/drawing/2014/main" id="{A02B4BE3-289F-62DC-31BC-E0FDE67A2F13}"/>
              </a:ext>
            </a:extLst>
          </p:cNvPr>
          <p:cNvCxnSpPr>
            <a:cxnSpLocks/>
            <a:stCxn id="7" idx="1"/>
            <a:endCxn id="90" idx="3"/>
          </p:cNvCxnSpPr>
          <p:nvPr/>
        </p:nvCxnSpPr>
        <p:spPr>
          <a:xfrm flipH="1" flipV="1">
            <a:off x="1697688" y="3736853"/>
            <a:ext cx="322173" cy="418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A3C1C1C6-AC35-962E-0C43-28543872462E}"/>
              </a:ext>
            </a:extLst>
          </p:cNvPr>
          <p:cNvGrpSpPr/>
          <p:nvPr/>
        </p:nvGrpSpPr>
        <p:grpSpPr>
          <a:xfrm>
            <a:off x="1217360" y="3329854"/>
            <a:ext cx="480328" cy="694257"/>
            <a:chOff x="2413992" y="2599004"/>
            <a:chExt cx="480328" cy="694257"/>
          </a:xfrm>
        </p:grpSpPr>
        <p:sp>
          <p:nvSpPr>
            <p:cNvPr id="90" name="Rechteck 89">
              <a:extLst>
                <a:ext uri="{FF2B5EF4-FFF2-40B4-BE49-F238E27FC236}">
                  <a16:creationId xmlns:a16="http://schemas.microsoft.com/office/drawing/2014/main" id="{B7654687-A0E0-9649-338A-E109AE6D9AD1}"/>
                </a:ext>
              </a:extLst>
            </p:cNvPr>
            <p:cNvSpPr/>
            <p:nvPr/>
          </p:nvSpPr>
          <p:spPr>
            <a:xfrm>
              <a:off x="2413992" y="2718745"/>
              <a:ext cx="480328" cy="574516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91" name="Text Box 6">
              <a:extLst>
                <a:ext uri="{FF2B5EF4-FFF2-40B4-BE49-F238E27FC236}">
                  <a16:creationId xmlns:a16="http://schemas.microsoft.com/office/drawing/2014/main" id="{1C75DF13-65FC-65AF-5487-8710A146060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440303" y="2599004"/>
              <a:ext cx="427705" cy="16120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tx2"/>
                  </a:solidFill>
                </a:rPr>
                <a:t>Hydrogen</a:t>
              </a:r>
            </a:p>
            <a:p>
              <a:pPr algn="ctr"/>
              <a:r>
                <a:rPr lang="en-US" altLang="en-US" sz="600" dirty="0">
                  <a:solidFill>
                    <a:schemeClr val="tx2"/>
                  </a:solidFill>
                </a:rPr>
                <a:t>Grid</a:t>
              </a:r>
            </a:p>
          </p:txBody>
        </p:sp>
        <p:sp>
          <p:nvSpPr>
            <p:cNvPr id="92" name="Rectangle 209">
              <a:extLst>
                <a:ext uri="{FF2B5EF4-FFF2-40B4-BE49-F238E27FC236}">
                  <a16:creationId xmlns:a16="http://schemas.microsoft.com/office/drawing/2014/main" id="{E46A5CF8-FF07-D693-8F14-0E6360B3C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059" y="2846500"/>
              <a:ext cx="394805" cy="399663"/>
            </a:xfrm>
            <a:prstGeom prst="rect">
              <a:avLst/>
            </a:prstGeom>
            <a:solidFill>
              <a:schemeClr val="tx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>
                <a:solidFill>
                  <a:schemeClr val="bg1"/>
                </a:solidFill>
              </a:endParaRPr>
            </a:p>
          </p:txBody>
        </p:sp>
        <p:pic>
          <p:nvPicPr>
            <p:cNvPr id="93" name="Grafik 92" descr="Netzplandiagramm mit einfarbiger Füllung">
              <a:extLst>
                <a:ext uri="{FF2B5EF4-FFF2-40B4-BE49-F238E27FC236}">
                  <a16:creationId xmlns:a16="http://schemas.microsoft.com/office/drawing/2014/main" id="{81461108-F122-157D-CD94-600B9A865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2434671" y="2846498"/>
              <a:ext cx="399663" cy="399663"/>
            </a:xfrm>
            <a:prstGeom prst="rect">
              <a:avLst/>
            </a:prstGeom>
          </p:spPr>
        </p:pic>
      </p:grp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FE63F272-34A7-4ACC-2838-9349FC9F7807}"/>
              </a:ext>
            </a:extLst>
          </p:cNvPr>
          <p:cNvGrpSpPr/>
          <p:nvPr/>
        </p:nvGrpSpPr>
        <p:grpSpPr>
          <a:xfrm>
            <a:off x="1526004" y="2365748"/>
            <a:ext cx="480327" cy="678688"/>
            <a:chOff x="1824224" y="3527882"/>
            <a:chExt cx="480327" cy="678688"/>
          </a:xfrm>
        </p:grpSpPr>
        <p:sp>
          <p:nvSpPr>
            <p:cNvPr id="95" name="Rectangle 209">
              <a:extLst>
                <a:ext uri="{FF2B5EF4-FFF2-40B4-BE49-F238E27FC236}">
                  <a16:creationId xmlns:a16="http://schemas.microsoft.com/office/drawing/2014/main" id="{62186231-3003-B635-BAD1-2B4139F54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454" y="3767859"/>
              <a:ext cx="394804" cy="399663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96" name="Rechteck 95">
              <a:extLst>
                <a:ext uri="{FF2B5EF4-FFF2-40B4-BE49-F238E27FC236}">
                  <a16:creationId xmlns:a16="http://schemas.microsoft.com/office/drawing/2014/main" id="{BAD1308A-B97B-66C7-80C8-CBE36023537C}"/>
                </a:ext>
              </a:extLst>
            </p:cNvPr>
            <p:cNvSpPr/>
            <p:nvPr/>
          </p:nvSpPr>
          <p:spPr>
            <a:xfrm>
              <a:off x="1824224" y="3632054"/>
              <a:ext cx="480327" cy="57451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97" name="Text Box 6">
              <a:extLst>
                <a:ext uri="{FF2B5EF4-FFF2-40B4-BE49-F238E27FC236}">
                  <a16:creationId xmlns:a16="http://schemas.microsoft.com/office/drawing/2014/main" id="{EEEA20B3-57C2-99C1-9E22-C95EAE59B52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62238" y="3527882"/>
              <a:ext cx="404300" cy="18024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Hydro</a:t>
              </a:r>
            </a:p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Power</a:t>
              </a:r>
            </a:p>
          </p:txBody>
        </p:sp>
        <p:pic>
          <p:nvPicPr>
            <p:cNvPr id="98" name="Grafik 97" descr="Wasserkraft mit einfarbiger Füllung">
              <a:extLst>
                <a:ext uri="{FF2B5EF4-FFF2-40B4-BE49-F238E27FC236}">
                  <a16:creationId xmlns:a16="http://schemas.microsoft.com/office/drawing/2014/main" id="{4784EBD3-137C-126F-0112-3C1FFFAC3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01740" y="3802892"/>
              <a:ext cx="331897" cy="331897"/>
            </a:xfrm>
            <a:prstGeom prst="rect">
              <a:avLst/>
            </a:prstGeom>
          </p:spPr>
        </p:pic>
      </p:grpSp>
      <p:sp>
        <p:nvSpPr>
          <p:cNvPr id="99" name="Rechteck 98">
            <a:extLst>
              <a:ext uri="{FF2B5EF4-FFF2-40B4-BE49-F238E27FC236}">
                <a16:creationId xmlns:a16="http://schemas.microsoft.com/office/drawing/2014/main" id="{3AF8FF0C-12C7-D45A-5926-5C9CDD8C5A1E}"/>
              </a:ext>
            </a:extLst>
          </p:cNvPr>
          <p:cNvSpPr/>
          <p:nvPr/>
        </p:nvSpPr>
        <p:spPr>
          <a:xfrm>
            <a:off x="794614" y="1578866"/>
            <a:ext cx="1329114" cy="153257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799" dirty="0">
              <a:solidFill>
                <a:schemeClr val="tx1"/>
              </a:solidFill>
            </a:endParaRPr>
          </a:p>
        </p:txBody>
      </p:sp>
      <p:sp>
        <p:nvSpPr>
          <p:cNvPr id="100" name="Textfeld 276">
            <a:extLst>
              <a:ext uri="{FF2B5EF4-FFF2-40B4-BE49-F238E27FC236}">
                <a16:creationId xmlns:a16="http://schemas.microsoft.com/office/drawing/2014/main" id="{693C859F-2171-36BA-AD30-7634FF5BDFE4}"/>
              </a:ext>
            </a:extLst>
          </p:cNvPr>
          <p:cNvSpPr txBox="1"/>
          <p:nvPr/>
        </p:nvSpPr>
        <p:spPr>
          <a:xfrm>
            <a:off x="763898" y="1455038"/>
            <a:ext cx="1364072" cy="16648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99" b="1" dirty="0">
                <a:solidFill>
                  <a:schemeClr val="accent2"/>
                </a:solidFill>
              </a:rPr>
              <a:t>Renewable</a:t>
            </a:r>
            <a:r>
              <a:rPr lang="de-DE" sz="1099" b="1" dirty="0">
                <a:solidFill>
                  <a:schemeClr val="accent2"/>
                </a:solidFill>
              </a:rPr>
              <a:t> Energies</a:t>
            </a:r>
          </a:p>
        </p:txBody>
      </p:sp>
      <p:sp>
        <p:nvSpPr>
          <p:cNvPr id="101" name="Textfeld 100">
            <a:extLst>
              <a:ext uri="{FF2B5EF4-FFF2-40B4-BE49-F238E27FC236}">
                <a16:creationId xmlns:a16="http://schemas.microsoft.com/office/drawing/2014/main" id="{F26E5B18-03E8-CE0B-1350-BC8D7AAC7A27}"/>
              </a:ext>
            </a:extLst>
          </p:cNvPr>
          <p:cNvSpPr txBox="1"/>
          <p:nvPr/>
        </p:nvSpPr>
        <p:spPr>
          <a:xfrm>
            <a:off x="2604743" y="1509237"/>
            <a:ext cx="9317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Downward regulation for redispatch</a:t>
            </a:r>
          </a:p>
        </p:txBody>
      </p:sp>
      <p:cxnSp>
        <p:nvCxnSpPr>
          <p:cNvPr id="102" name="Gerade Verbindung mit Pfeil 101">
            <a:extLst>
              <a:ext uri="{FF2B5EF4-FFF2-40B4-BE49-F238E27FC236}">
                <a16:creationId xmlns:a16="http://schemas.microsoft.com/office/drawing/2014/main" id="{CE7E4CA3-167D-BDF0-A94C-A66FF83EBC74}"/>
              </a:ext>
            </a:extLst>
          </p:cNvPr>
          <p:cNvCxnSpPr>
            <a:cxnSpLocks/>
            <a:stCxn id="104" idx="2"/>
            <a:endCxn id="83" idx="0"/>
          </p:cNvCxnSpPr>
          <p:nvPr/>
        </p:nvCxnSpPr>
        <p:spPr>
          <a:xfrm>
            <a:off x="3057753" y="2458885"/>
            <a:ext cx="5929" cy="874976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Ellipse 102">
            <a:extLst>
              <a:ext uri="{FF2B5EF4-FFF2-40B4-BE49-F238E27FC236}">
                <a16:creationId xmlns:a16="http://schemas.microsoft.com/office/drawing/2014/main" id="{E6D78F41-9CE5-FC29-8519-F6980A330586}"/>
              </a:ext>
            </a:extLst>
          </p:cNvPr>
          <p:cNvSpPr/>
          <p:nvPr/>
        </p:nvSpPr>
        <p:spPr>
          <a:xfrm>
            <a:off x="2947054" y="2235587"/>
            <a:ext cx="216000" cy="2160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" dirty="0">
              <a:solidFill>
                <a:schemeClr val="tx1"/>
              </a:solidFill>
            </a:endParaRPr>
          </a:p>
        </p:txBody>
      </p:sp>
      <p:sp>
        <p:nvSpPr>
          <p:cNvPr id="104" name="Textfeld 103">
            <a:extLst>
              <a:ext uri="{FF2B5EF4-FFF2-40B4-BE49-F238E27FC236}">
                <a16:creationId xmlns:a16="http://schemas.microsoft.com/office/drawing/2014/main" id="{3498D46B-4C73-E7A4-2B9D-66981244C8E4}"/>
              </a:ext>
            </a:extLst>
          </p:cNvPr>
          <p:cNvSpPr txBox="1"/>
          <p:nvPr/>
        </p:nvSpPr>
        <p:spPr>
          <a:xfrm>
            <a:off x="2823518" y="2212664"/>
            <a:ext cx="4684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663878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99A3CE-425E-1094-939D-CE5E1C95A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Scenarios</a:t>
            </a:r>
          </a:p>
        </p:txBody>
      </p:sp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C3690D8E-62F6-7DA6-A892-220E24CAB6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7298377"/>
              </p:ext>
            </p:extLst>
          </p:nvPr>
        </p:nvGraphicFramePr>
        <p:xfrm>
          <a:off x="468312" y="1203598"/>
          <a:ext cx="8136136" cy="25728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1607">
                  <a:extLst>
                    <a:ext uri="{9D8B030D-6E8A-4147-A177-3AD203B41FA5}">
                      <a16:colId xmlns:a16="http://schemas.microsoft.com/office/drawing/2014/main" val="1803700336"/>
                    </a:ext>
                  </a:extLst>
                </a:gridCol>
                <a:gridCol w="2303158">
                  <a:extLst>
                    <a:ext uri="{9D8B030D-6E8A-4147-A177-3AD203B41FA5}">
                      <a16:colId xmlns:a16="http://schemas.microsoft.com/office/drawing/2014/main" val="367112271"/>
                    </a:ext>
                  </a:extLst>
                </a:gridCol>
                <a:gridCol w="4631371">
                  <a:extLst>
                    <a:ext uri="{9D8B030D-6E8A-4147-A177-3AD203B41FA5}">
                      <a16:colId xmlns:a16="http://schemas.microsoft.com/office/drawing/2014/main" val="1273145077"/>
                    </a:ext>
                  </a:extLst>
                </a:gridCol>
              </a:tblGrid>
              <a:tr h="40477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Scenario Nr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Name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Description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176399"/>
                  </a:ext>
                </a:extLst>
              </a:tr>
              <a:tr h="548942">
                <a:tc>
                  <a:txBody>
                    <a:bodyPr/>
                    <a:lstStyle/>
                    <a:p>
                      <a:r>
                        <a:rPr lang="en-US" dirty="0"/>
                        <a:t>Scenario 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Base case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Only green hydrogen from renewable energy sources, no additional constraints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3064297"/>
                  </a:ext>
                </a:extLst>
              </a:tr>
              <a:tr h="40477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Scenario 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Island Grid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Renewable electricity &amp; hydrogen island grid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39878"/>
                  </a:ext>
                </a:extLst>
              </a:tr>
              <a:tr h="404775">
                <a:tc>
                  <a:txBody>
                    <a:bodyPr/>
                    <a:lstStyle/>
                    <a:p>
                      <a:r>
                        <a:rPr lang="en-US" dirty="0"/>
                        <a:t>Scenario 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Renewable Grid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90% Renewable energies in the grid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46119"/>
                  </a:ext>
                </a:extLst>
              </a:tr>
              <a:tr h="404775">
                <a:tc>
                  <a:txBody>
                    <a:bodyPr/>
                    <a:lstStyle/>
                    <a:p>
                      <a:r>
                        <a:rPr lang="en-US" dirty="0"/>
                        <a:t>Scenario 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Additionality + Correlation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PPA + add capacity + temp. corr. + geo. corr.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224743"/>
                  </a:ext>
                </a:extLst>
              </a:tr>
              <a:tr h="404775">
                <a:tc>
                  <a:txBody>
                    <a:bodyPr/>
                    <a:lstStyle/>
                    <a:p>
                      <a:r>
                        <a:rPr lang="en-US" dirty="0"/>
                        <a:t>Scenario 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Delegated Act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 regulations according to Delegated Act for RFNBOs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505250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2BD30E-F438-ACF2-DEB1-4AC77136F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29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50637A05-87BA-7FE6-5ED2-16104ABA3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661345"/>
            <a:ext cx="2915896" cy="288031"/>
          </a:xfrm>
        </p:spPr>
        <p:txBody>
          <a:bodyPr/>
          <a:lstStyle/>
          <a:p>
            <a:r>
              <a:rPr lang="en-GB" dirty="0"/>
              <a:t>The delegated act on renewable fuels of non-biological origin in an integrated </a:t>
            </a:r>
            <a:r>
              <a:rPr lang="en-GB" dirty="0" err="1"/>
              <a:t>european</a:t>
            </a:r>
            <a:r>
              <a:rPr lang="en-GB" dirty="0"/>
              <a:t> energy system model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4971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B3DB62-7877-FACD-A54C-530A50742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Motivation &amp; Research Question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2D9FF0-0C46-096F-DFDE-4BED48510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b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>
                <a:solidFill>
                  <a:schemeClr val="tx1"/>
                </a:solidFill>
              </a:rPr>
              <a:t>The different </a:t>
            </a:r>
            <a:r>
              <a:rPr lang="de-DE" b="0" dirty="0" err="1">
                <a:solidFill>
                  <a:schemeClr val="tx1"/>
                </a:solidFill>
              </a:rPr>
              <a:t>options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of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the</a:t>
            </a:r>
            <a:r>
              <a:rPr lang="de-DE" b="0" dirty="0">
                <a:solidFill>
                  <a:schemeClr val="tx1"/>
                </a:solidFill>
              </a:rPr>
              <a:t> EU </a:t>
            </a:r>
            <a:r>
              <a:rPr lang="de-DE" b="0" dirty="0" err="1">
                <a:solidFill>
                  <a:schemeClr val="tx1"/>
                </a:solidFill>
              </a:rPr>
              <a:t>regulation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target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systemic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effects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to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avoid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undesired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effects</a:t>
            </a:r>
            <a:r>
              <a:rPr lang="de-DE" b="0" dirty="0">
                <a:solidFill>
                  <a:schemeClr val="tx1"/>
                </a:solidFill>
              </a:rPr>
              <a:t> on </a:t>
            </a:r>
            <a:r>
              <a:rPr lang="de-DE" b="0" dirty="0" err="1">
                <a:solidFill>
                  <a:schemeClr val="tx1"/>
                </a:solidFill>
              </a:rPr>
              <a:t>the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electricity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system</a:t>
            </a:r>
            <a:r>
              <a:rPr lang="de-DE" b="0" dirty="0">
                <a:solidFill>
                  <a:schemeClr val="tx1"/>
                </a:solidFill>
              </a:rPr>
              <a:t> (e.g. </a:t>
            </a:r>
            <a:r>
              <a:rPr lang="de-DE" b="0" dirty="0" err="1">
                <a:solidFill>
                  <a:schemeClr val="tx1"/>
                </a:solidFill>
              </a:rPr>
              <a:t>incentivise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capacity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expansion</a:t>
            </a:r>
            <a:r>
              <a:rPr lang="de-DE" b="0" dirty="0">
                <a:solidFill>
                  <a:schemeClr val="tx1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>
                <a:solidFill>
                  <a:schemeClr val="tx1"/>
                </a:solidFill>
              </a:rPr>
              <a:t>On </a:t>
            </a:r>
            <a:r>
              <a:rPr lang="de-DE" b="0" dirty="0" err="1">
                <a:solidFill>
                  <a:schemeClr val="tx1"/>
                </a:solidFill>
              </a:rPr>
              <a:t>the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other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hand</a:t>
            </a:r>
            <a:r>
              <a:rPr lang="de-DE" b="0" dirty="0">
                <a:solidFill>
                  <a:schemeClr val="tx1"/>
                </a:solidFill>
              </a:rPr>
              <a:t> additional </a:t>
            </a:r>
            <a:r>
              <a:rPr lang="de-DE" b="0" dirty="0" err="1">
                <a:solidFill>
                  <a:schemeClr val="tx1"/>
                </a:solidFill>
              </a:rPr>
              <a:t>constraints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are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expected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to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increase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costs</a:t>
            </a:r>
            <a:r>
              <a:rPr lang="de-DE" b="0" dirty="0">
                <a:solidFill>
                  <a:schemeClr val="tx1"/>
                </a:solidFill>
              </a:rPr>
              <a:t> and </a:t>
            </a:r>
            <a:r>
              <a:rPr lang="de-DE" b="0" dirty="0" err="1">
                <a:solidFill>
                  <a:schemeClr val="tx1"/>
                </a:solidFill>
              </a:rPr>
              <a:t>impact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the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interactions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within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the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system</a:t>
            </a:r>
            <a:endParaRPr lang="en-GB" dirty="0"/>
          </a:p>
          <a:p>
            <a:endParaRPr lang="en-GB" dirty="0"/>
          </a:p>
          <a:p>
            <a:pPr algn="just"/>
            <a:r>
              <a:rPr lang="en-GB" dirty="0"/>
              <a:t>What are the effects of different aspects of the EU regulation regarding the distribution of hydrogen production (capacities) throughout Europe?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E8D001E-F2B5-6942-6342-31A426239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0160E393-4064-444F-682D-8321622AB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661345"/>
            <a:ext cx="2915896" cy="288031"/>
          </a:xfrm>
        </p:spPr>
        <p:txBody>
          <a:bodyPr/>
          <a:lstStyle/>
          <a:p>
            <a:r>
              <a:rPr lang="en-GB" dirty="0"/>
              <a:t>The delegated act on renewable fuels of non-biological origin in an integrated European energy system model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A1E9048-E8E8-0DB2-78A8-5CD468F8DE95}"/>
              </a:ext>
            </a:extLst>
          </p:cNvPr>
          <p:cNvSpPr txBox="1"/>
          <p:nvPr/>
        </p:nvSpPr>
        <p:spPr>
          <a:xfrm>
            <a:off x="320674" y="4207195"/>
            <a:ext cx="73476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[*] https://energy.ec.europa.eu/news/renewable-hydrogen-production-new-rules-formally-adopted-2023-06-20_en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4333EBC-7861-3732-60C1-CE3F7BAFCCDA}"/>
              </a:ext>
            </a:extLst>
          </p:cNvPr>
          <p:cNvSpPr txBox="1"/>
          <p:nvPr/>
        </p:nvSpPr>
        <p:spPr>
          <a:xfrm>
            <a:off x="6444208" y="1491630"/>
            <a:ext cx="40709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[*]</a:t>
            </a:r>
          </a:p>
        </p:txBody>
      </p:sp>
    </p:spTree>
    <p:extLst>
      <p:ext uri="{BB962C8B-B14F-4D97-AF65-F5344CB8AC3E}">
        <p14:creationId xmlns:p14="http://schemas.microsoft.com/office/powerpoint/2010/main" val="3114081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99A3CE-425E-1094-939D-CE5E1C95A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Scenarios+ - Backup</a:t>
            </a:r>
          </a:p>
        </p:txBody>
      </p:sp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C3690D8E-62F6-7DA6-A892-220E24CAB6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6554287"/>
              </p:ext>
            </p:extLst>
          </p:nvPr>
        </p:nvGraphicFramePr>
        <p:xfrm>
          <a:off x="468312" y="917574"/>
          <a:ext cx="8136136" cy="34805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1607">
                  <a:extLst>
                    <a:ext uri="{9D8B030D-6E8A-4147-A177-3AD203B41FA5}">
                      <a16:colId xmlns:a16="http://schemas.microsoft.com/office/drawing/2014/main" val="1803700336"/>
                    </a:ext>
                  </a:extLst>
                </a:gridCol>
                <a:gridCol w="2303158">
                  <a:extLst>
                    <a:ext uri="{9D8B030D-6E8A-4147-A177-3AD203B41FA5}">
                      <a16:colId xmlns:a16="http://schemas.microsoft.com/office/drawing/2014/main" val="367112271"/>
                    </a:ext>
                  </a:extLst>
                </a:gridCol>
                <a:gridCol w="4631371">
                  <a:extLst>
                    <a:ext uri="{9D8B030D-6E8A-4147-A177-3AD203B41FA5}">
                      <a16:colId xmlns:a16="http://schemas.microsoft.com/office/drawing/2014/main" val="1273145077"/>
                    </a:ext>
                  </a:extLst>
                </a:gridCol>
              </a:tblGrid>
              <a:tr h="40477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Scenario Nr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Name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Description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176399"/>
                  </a:ext>
                </a:extLst>
              </a:tr>
              <a:tr h="548942">
                <a:tc>
                  <a:txBody>
                    <a:bodyPr/>
                    <a:lstStyle/>
                    <a:p>
                      <a:r>
                        <a:rPr lang="en-US" dirty="0"/>
                        <a:t>Scenario 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Benchmark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Only green hydrogen from renewable energy sources, no additional constraints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3064297"/>
                  </a:ext>
                </a:extLst>
              </a:tr>
              <a:tr h="40477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Scenario 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Island Grid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Hydrogen cost potential curves + transport grid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39878"/>
                  </a:ext>
                </a:extLst>
              </a:tr>
              <a:tr h="404775">
                <a:tc>
                  <a:txBody>
                    <a:bodyPr/>
                    <a:lstStyle/>
                    <a:p>
                      <a:r>
                        <a:rPr lang="en-US" dirty="0"/>
                        <a:t>Scenario 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Renewable Grid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90% Renewable energies in the grid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46119"/>
                  </a:ext>
                </a:extLst>
              </a:tr>
              <a:tr h="404775">
                <a:tc>
                  <a:txBody>
                    <a:bodyPr/>
                    <a:lstStyle/>
                    <a:p>
                      <a:r>
                        <a:rPr lang="en-US" dirty="0"/>
                        <a:t>Scenario 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Additionality + Correlation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PPA + add capacity + temp. corr. + geo. corr.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224743"/>
                  </a:ext>
                </a:extLst>
              </a:tr>
              <a:tr h="404775">
                <a:tc>
                  <a:txBody>
                    <a:bodyPr/>
                    <a:lstStyle/>
                    <a:p>
                      <a:r>
                        <a:rPr lang="en-US" dirty="0"/>
                        <a:t>Scenario 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Redispatch Avoidance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Curtailment utilization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4564706"/>
                  </a:ext>
                </a:extLst>
              </a:tr>
              <a:tr h="404775">
                <a:tc>
                  <a:txBody>
                    <a:bodyPr/>
                    <a:lstStyle/>
                    <a:p>
                      <a:r>
                        <a:rPr lang="en-US" dirty="0"/>
                        <a:t>Scenario 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Delegated Act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 regulations according to Delegated Act for RFNBOs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505250"/>
                  </a:ext>
                </a:extLst>
              </a:tr>
              <a:tr h="404775">
                <a:tc>
                  <a:txBody>
                    <a:bodyPr/>
                    <a:lstStyle/>
                    <a:p>
                      <a:r>
                        <a:rPr lang="en-US" dirty="0"/>
                        <a:t>Scenario 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Unregulated Import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Delegated Act + Imported hydrogen does not comply with regulation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7262193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2BD30E-F438-ACF2-DEB1-4AC77136F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30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50637A05-87BA-7FE6-5ED2-16104ABA3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661345"/>
            <a:ext cx="2915896" cy="288031"/>
          </a:xfrm>
        </p:spPr>
        <p:txBody>
          <a:bodyPr/>
          <a:lstStyle/>
          <a:p>
            <a:r>
              <a:rPr lang="en-GB" dirty="0"/>
              <a:t>The delegated act on renewable fuels of non-biological origin in an integrated </a:t>
            </a:r>
            <a:r>
              <a:rPr lang="en-GB" dirty="0" err="1"/>
              <a:t>european</a:t>
            </a:r>
            <a:r>
              <a:rPr lang="en-GB" dirty="0"/>
              <a:t> energy system model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4393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2" name="Gerade Verbindung mit Pfeil 381">
            <a:extLst>
              <a:ext uri="{FF2B5EF4-FFF2-40B4-BE49-F238E27FC236}">
                <a16:creationId xmlns:a16="http://schemas.microsoft.com/office/drawing/2014/main" id="{7511201C-DA3D-3D97-C24D-4D50937BB848}"/>
              </a:ext>
            </a:extLst>
          </p:cNvPr>
          <p:cNvCxnSpPr>
            <a:cxnSpLocks/>
            <a:stCxn id="188" idx="4"/>
          </p:cNvCxnSpPr>
          <p:nvPr/>
        </p:nvCxnSpPr>
        <p:spPr>
          <a:xfrm flipH="1">
            <a:off x="2963683" y="1737606"/>
            <a:ext cx="1" cy="2556112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117">
            <a:extLst>
              <a:ext uri="{FF2B5EF4-FFF2-40B4-BE49-F238E27FC236}">
                <a16:creationId xmlns:a16="http://schemas.microsoft.com/office/drawing/2014/main" id="{B2BE19B9-ACA7-5A86-7E7B-6737FA8303A6}"/>
              </a:ext>
            </a:extLst>
          </p:cNvPr>
          <p:cNvGrpSpPr/>
          <p:nvPr/>
        </p:nvGrpSpPr>
        <p:grpSpPr>
          <a:xfrm>
            <a:off x="4228182" y="1104987"/>
            <a:ext cx="480328" cy="694257"/>
            <a:chOff x="4140282" y="2791102"/>
            <a:chExt cx="1051161" cy="1500859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D37776FA-86E3-632F-EDF4-80C0E9A37921}"/>
                </a:ext>
              </a:extLst>
            </p:cNvPr>
            <p:cNvSpPr/>
            <p:nvPr/>
          </p:nvSpPr>
          <p:spPr>
            <a:xfrm>
              <a:off x="4140282" y="3049961"/>
              <a:ext cx="1051161" cy="1242000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443E92C2-AE67-AE03-6E3D-B962EDE071C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197862" y="2791102"/>
              <a:ext cx="936000" cy="34849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tx2"/>
                  </a:solidFill>
                </a:rPr>
                <a:t>Electrolysis</a:t>
              </a:r>
            </a:p>
          </p:txBody>
        </p:sp>
        <p:sp>
          <p:nvSpPr>
            <p:cNvPr id="11" name="Rectangle 209">
              <a:extLst>
                <a:ext uri="{FF2B5EF4-FFF2-40B4-BE49-F238E27FC236}">
                  <a16:creationId xmlns:a16="http://schemas.microsoft.com/office/drawing/2014/main" id="{2999D398-702C-64BD-B63F-FC0CD9B19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6719" y="3326143"/>
              <a:ext cx="864001" cy="864000"/>
            </a:xfrm>
            <a:prstGeom prst="rect">
              <a:avLst/>
            </a:prstGeom>
            <a:solidFill>
              <a:schemeClr val="tx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29">
              <a:extLst>
                <a:ext uri="{FF2B5EF4-FFF2-40B4-BE49-F238E27FC236}">
                  <a16:creationId xmlns:a16="http://schemas.microsoft.com/office/drawing/2014/main" id="{9EC7E901-F0F4-CF88-0A0D-2721059811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5693" y="3499110"/>
              <a:ext cx="432416" cy="504486"/>
            </a:xfrm>
            <a:custGeom>
              <a:avLst/>
              <a:gdLst>
                <a:gd name="T0" fmla="*/ 1748 w 2551"/>
                <a:gd name="T1" fmla="*/ 236 h 3023"/>
                <a:gd name="T2" fmla="*/ 1654 w 2551"/>
                <a:gd name="T3" fmla="*/ 94 h 3023"/>
                <a:gd name="T4" fmla="*/ 1512 w 2551"/>
                <a:gd name="T5" fmla="*/ 236 h 3023"/>
                <a:gd name="T6" fmla="*/ 1654 w 2551"/>
                <a:gd name="T7" fmla="*/ 331 h 3023"/>
                <a:gd name="T8" fmla="*/ 1748 w 2551"/>
                <a:gd name="T9" fmla="*/ 472 h 3023"/>
                <a:gd name="T10" fmla="*/ 1890 w 2551"/>
                <a:gd name="T11" fmla="*/ 331 h 3023"/>
                <a:gd name="T12" fmla="*/ 1040 w 2551"/>
                <a:gd name="T13" fmla="*/ 236 h 3023"/>
                <a:gd name="T14" fmla="*/ 662 w 2551"/>
                <a:gd name="T15" fmla="*/ 331 h 3023"/>
                <a:gd name="T16" fmla="*/ 1040 w 2551"/>
                <a:gd name="T17" fmla="*/ 236 h 3023"/>
                <a:gd name="T18" fmla="*/ 1937 w 2551"/>
                <a:gd name="T19" fmla="*/ 567 h 3023"/>
                <a:gd name="T20" fmla="*/ 614 w 2551"/>
                <a:gd name="T21" fmla="*/ 1653 h 3023"/>
                <a:gd name="T22" fmla="*/ 425 w 2551"/>
                <a:gd name="T23" fmla="*/ 0 h 3023"/>
                <a:gd name="T24" fmla="*/ 2126 w 2551"/>
                <a:gd name="T25" fmla="*/ 1653 h 3023"/>
                <a:gd name="T26" fmla="*/ 1888 w 2551"/>
                <a:gd name="T27" fmla="*/ 2401 h 3023"/>
                <a:gd name="T28" fmla="*/ 1652 w 2551"/>
                <a:gd name="T29" fmla="*/ 2148 h 3023"/>
                <a:gd name="T30" fmla="*/ 1416 w 2551"/>
                <a:gd name="T31" fmla="*/ 2398 h 3023"/>
                <a:gd name="T32" fmla="*/ 1652 w 2551"/>
                <a:gd name="T33" fmla="*/ 2654 h 3023"/>
                <a:gd name="T34" fmla="*/ 1888 w 2551"/>
                <a:gd name="T35" fmla="*/ 2401 h 3023"/>
                <a:gd name="T36" fmla="*/ 1272 w 2551"/>
                <a:gd name="T37" fmla="*/ 2682 h 3023"/>
                <a:gd name="T38" fmla="*/ 1377 w 2551"/>
                <a:gd name="T39" fmla="*/ 2549 h 3023"/>
                <a:gd name="T40" fmla="*/ 1167 w 2551"/>
                <a:gd name="T41" fmla="*/ 2488 h 3023"/>
                <a:gd name="T42" fmla="*/ 1258 w 2551"/>
                <a:gd name="T43" fmla="*/ 2526 h 3023"/>
                <a:gd name="T44" fmla="*/ 1246 w 2551"/>
                <a:gd name="T45" fmla="*/ 2627 h 3023"/>
                <a:gd name="T46" fmla="*/ 1170 w 2551"/>
                <a:gd name="T47" fmla="*/ 2740 h 3023"/>
                <a:gd name="T48" fmla="*/ 1379 w 2551"/>
                <a:gd name="T49" fmla="*/ 2682 h 3023"/>
                <a:gd name="T50" fmla="*/ 995 w 2551"/>
                <a:gd name="T51" fmla="*/ 2157 h 3023"/>
                <a:gd name="T52" fmla="*/ 817 w 2551"/>
                <a:gd name="T53" fmla="*/ 2353 h 3023"/>
                <a:gd name="T54" fmla="*/ 706 w 2551"/>
                <a:gd name="T55" fmla="*/ 2157 h 3023"/>
                <a:gd name="T56" fmla="*/ 817 w 2551"/>
                <a:gd name="T57" fmla="*/ 2645 h 3023"/>
                <a:gd name="T58" fmla="*/ 995 w 2551"/>
                <a:gd name="T59" fmla="*/ 2439 h 3023"/>
                <a:gd name="T60" fmla="*/ 1106 w 2551"/>
                <a:gd name="T61" fmla="*/ 2645 h 3023"/>
                <a:gd name="T62" fmla="*/ 2551 w 2551"/>
                <a:gd name="T63" fmla="*/ 756 h 3023"/>
                <a:gd name="T64" fmla="*/ 0 w 2551"/>
                <a:gd name="T65" fmla="*/ 3023 h 3023"/>
                <a:gd name="T66" fmla="*/ 284 w 2551"/>
                <a:gd name="T67" fmla="*/ 756 h 3023"/>
                <a:gd name="T68" fmla="*/ 756 w 2551"/>
                <a:gd name="T69" fmla="*/ 1795 h 3023"/>
                <a:gd name="T70" fmla="*/ 1796 w 2551"/>
                <a:gd name="T71" fmla="*/ 756 h 3023"/>
                <a:gd name="T72" fmla="*/ 2268 w 2551"/>
                <a:gd name="T73" fmla="*/ 1795 h 3023"/>
                <a:gd name="T74" fmla="*/ 2551 w 2551"/>
                <a:gd name="T75" fmla="*/ 756 h 3023"/>
                <a:gd name="T76" fmla="*/ 1652 w 2551"/>
                <a:gd name="T77" fmla="*/ 2568 h 3023"/>
                <a:gd name="T78" fmla="*/ 1652 w 2551"/>
                <a:gd name="T79" fmla="*/ 2234 h 3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51" h="3023">
                  <a:moveTo>
                    <a:pt x="1890" y="236"/>
                  </a:moveTo>
                  <a:lnTo>
                    <a:pt x="1748" y="236"/>
                  </a:lnTo>
                  <a:lnTo>
                    <a:pt x="1748" y="94"/>
                  </a:lnTo>
                  <a:lnTo>
                    <a:pt x="1654" y="94"/>
                  </a:lnTo>
                  <a:lnTo>
                    <a:pt x="1654" y="236"/>
                  </a:lnTo>
                  <a:lnTo>
                    <a:pt x="1512" y="236"/>
                  </a:lnTo>
                  <a:lnTo>
                    <a:pt x="1512" y="331"/>
                  </a:lnTo>
                  <a:lnTo>
                    <a:pt x="1654" y="331"/>
                  </a:lnTo>
                  <a:lnTo>
                    <a:pt x="1654" y="472"/>
                  </a:lnTo>
                  <a:lnTo>
                    <a:pt x="1748" y="472"/>
                  </a:lnTo>
                  <a:lnTo>
                    <a:pt x="1748" y="331"/>
                  </a:lnTo>
                  <a:lnTo>
                    <a:pt x="1890" y="331"/>
                  </a:lnTo>
                  <a:lnTo>
                    <a:pt x="1890" y="236"/>
                  </a:lnTo>
                  <a:close/>
                  <a:moveTo>
                    <a:pt x="1040" y="236"/>
                  </a:moveTo>
                  <a:lnTo>
                    <a:pt x="662" y="236"/>
                  </a:lnTo>
                  <a:lnTo>
                    <a:pt x="662" y="331"/>
                  </a:lnTo>
                  <a:lnTo>
                    <a:pt x="1040" y="331"/>
                  </a:lnTo>
                  <a:lnTo>
                    <a:pt x="1040" y="236"/>
                  </a:lnTo>
                  <a:close/>
                  <a:moveTo>
                    <a:pt x="1937" y="1653"/>
                  </a:moveTo>
                  <a:lnTo>
                    <a:pt x="1937" y="567"/>
                  </a:lnTo>
                  <a:lnTo>
                    <a:pt x="614" y="567"/>
                  </a:lnTo>
                  <a:lnTo>
                    <a:pt x="614" y="1653"/>
                  </a:lnTo>
                  <a:lnTo>
                    <a:pt x="425" y="1653"/>
                  </a:lnTo>
                  <a:lnTo>
                    <a:pt x="425" y="0"/>
                  </a:lnTo>
                  <a:lnTo>
                    <a:pt x="2126" y="0"/>
                  </a:lnTo>
                  <a:lnTo>
                    <a:pt x="2126" y="1653"/>
                  </a:lnTo>
                  <a:lnTo>
                    <a:pt x="1937" y="1653"/>
                  </a:lnTo>
                  <a:close/>
                  <a:moveTo>
                    <a:pt x="1888" y="2401"/>
                  </a:moveTo>
                  <a:cubicBezTo>
                    <a:pt x="1888" y="2328"/>
                    <a:pt x="1868" y="2268"/>
                    <a:pt x="1829" y="2222"/>
                  </a:cubicBezTo>
                  <a:cubicBezTo>
                    <a:pt x="1787" y="2171"/>
                    <a:pt x="1730" y="2148"/>
                    <a:pt x="1652" y="2148"/>
                  </a:cubicBezTo>
                  <a:cubicBezTo>
                    <a:pt x="1581" y="2148"/>
                    <a:pt x="1527" y="2169"/>
                    <a:pt x="1486" y="2210"/>
                  </a:cubicBezTo>
                  <a:cubicBezTo>
                    <a:pt x="1441" y="2255"/>
                    <a:pt x="1416" y="2322"/>
                    <a:pt x="1416" y="2398"/>
                  </a:cubicBezTo>
                  <a:cubicBezTo>
                    <a:pt x="1416" y="2474"/>
                    <a:pt x="1435" y="2533"/>
                    <a:pt x="1475" y="2580"/>
                  </a:cubicBezTo>
                  <a:cubicBezTo>
                    <a:pt x="1517" y="2630"/>
                    <a:pt x="1574" y="2654"/>
                    <a:pt x="1652" y="2654"/>
                  </a:cubicBezTo>
                  <a:cubicBezTo>
                    <a:pt x="1723" y="2654"/>
                    <a:pt x="1777" y="2634"/>
                    <a:pt x="1818" y="2592"/>
                  </a:cubicBezTo>
                  <a:cubicBezTo>
                    <a:pt x="1863" y="2546"/>
                    <a:pt x="1888" y="2481"/>
                    <a:pt x="1888" y="2401"/>
                  </a:cubicBezTo>
                  <a:close/>
                  <a:moveTo>
                    <a:pt x="1379" y="2682"/>
                  </a:moveTo>
                  <a:lnTo>
                    <a:pt x="1272" y="2682"/>
                  </a:lnTo>
                  <a:cubicBezTo>
                    <a:pt x="1292" y="2668"/>
                    <a:pt x="1313" y="2650"/>
                    <a:pt x="1333" y="2633"/>
                  </a:cubicBezTo>
                  <a:cubicBezTo>
                    <a:pt x="1365" y="2603"/>
                    <a:pt x="1377" y="2580"/>
                    <a:pt x="1377" y="2549"/>
                  </a:cubicBezTo>
                  <a:cubicBezTo>
                    <a:pt x="1377" y="2496"/>
                    <a:pt x="1339" y="2467"/>
                    <a:pt x="1269" y="2467"/>
                  </a:cubicBezTo>
                  <a:cubicBezTo>
                    <a:pt x="1235" y="2467"/>
                    <a:pt x="1199" y="2474"/>
                    <a:pt x="1167" y="2488"/>
                  </a:cubicBezTo>
                  <a:lnTo>
                    <a:pt x="1179" y="2547"/>
                  </a:lnTo>
                  <a:cubicBezTo>
                    <a:pt x="1220" y="2531"/>
                    <a:pt x="1237" y="2526"/>
                    <a:pt x="1258" y="2526"/>
                  </a:cubicBezTo>
                  <a:cubicBezTo>
                    <a:pt x="1285" y="2526"/>
                    <a:pt x="1300" y="2537"/>
                    <a:pt x="1300" y="2556"/>
                  </a:cubicBezTo>
                  <a:cubicBezTo>
                    <a:pt x="1300" y="2576"/>
                    <a:pt x="1284" y="2597"/>
                    <a:pt x="1246" y="2627"/>
                  </a:cubicBezTo>
                  <a:cubicBezTo>
                    <a:pt x="1214" y="2653"/>
                    <a:pt x="1189" y="2671"/>
                    <a:pt x="1170" y="2682"/>
                  </a:cubicBezTo>
                  <a:lnTo>
                    <a:pt x="1170" y="2740"/>
                  </a:lnTo>
                  <a:lnTo>
                    <a:pt x="1379" y="2740"/>
                  </a:lnTo>
                  <a:lnTo>
                    <a:pt x="1379" y="2682"/>
                  </a:lnTo>
                  <a:close/>
                  <a:moveTo>
                    <a:pt x="1106" y="2157"/>
                  </a:moveTo>
                  <a:lnTo>
                    <a:pt x="995" y="2157"/>
                  </a:lnTo>
                  <a:lnTo>
                    <a:pt x="995" y="2353"/>
                  </a:lnTo>
                  <a:lnTo>
                    <a:pt x="817" y="2353"/>
                  </a:lnTo>
                  <a:lnTo>
                    <a:pt x="817" y="2157"/>
                  </a:lnTo>
                  <a:lnTo>
                    <a:pt x="706" y="2157"/>
                  </a:lnTo>
                  <a:lnTo>
                    <a:pt x="706" y="2645"/>
                  </a:lnTo>
                  <a:lnTo>
                    <a:pt x="817" y="2645"/>
                  </a:lnTo>
                  <a:lnTo>
                    <a:pt x="817" y="2439"/>
                  </a:lnTo>
                  <a:lnTo>
                    <a:pt x="995" y="2439"/>
                  </a:lnTo>
                  <a:lnTo>
                    <a:pt x="995" y="2645"/>
                  </a:lnTo>
                  <a:lnTo>
                    <a:pt x="1106" y="2645"/>
                  </a:lnTo>
                  <a:lnTo>
                    <a:pt x="1106" y="2157"/>
                  </a:lnTo>
                  <a:close/>
                  <a:moveTo>
                    <a:pt x="2551" y="756"/>
                  </a:moveTo>
                  <a:lnTo>
                    <a:pt x="2551" y="3023"/>
                  </a:lnTo>
                  <a:lnTo>
                    <a:pt x="0" y="3023"/>
                  </a:lnTo>
                  <a:lnTo>
                    <a:pt x="0" y="756"/>
                  </a:lnTo>
                  <a:lnTo>
                    <a:pt x="284" y="756"/>
                  </a:lnTo>
                  <a:lnTo>
                    <a:pt x="284" y="1795"/>
                  </a:lnTo>
                  <a:lnTo>
                    <a:pt x="756" y="1795"/>
                  </a:lnTo>
                  <a:lnTo>
                    <a:pt x="756" y="756"/>
                  </a:lnTo>
                  <a:lnTo>
                    <a:pt x="1796" y="756"/>
                  </a:lnTo>
                  <a:lnTo>
                    <a:pt x="1796" y="1795"/>
                  </a:lnTo>
                  <a:lnTo>
                    <a:pt x="2268" y="1795"/>
                  </a:lnTo>
                  <a:lnTo>
                    <a:pt x="2268" y="756"/>
                  </a:lnTo>
                  <a:lnTo>
                    <a:pt x="2551" y="756"/>
                  </a:lnTo>
                  <a:close/>
                  <a:moveTo>
                    <a:pt x="1774" y="2401"/>
                  </a:moveTo>
                  <a:cubicBezTo>
                    <a:pt x="1774" y="2503"/>
                    <a:pt x="1726" y="2568"/>
                    <a:pt x="1652" y="2568"/>
                  </a:cubicBezTo>
                  <a:cubicBezTo>
                    <a:pt x="1577" y="2568"/>
                    <a:pt x="1530" y="2503"/>
                    <a:pt x="1530" y="2399"/>
                  </a:cubicBezTo>
                  <a:cubicBezTo>
                    <a:pt x="1530" y="2299"/>
                    <a:pt x="1577" y="2234"/>
                    <a:pt x="1652" y="2234"/>
                  </a:cubicBezTo>
                  <a:cubicBezTo>
                    <a:pt x="1726" y="2234"/>
                    <a:pt x="1774" y="2299"/>
                    <a:pt x="1774" y="240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392" tIns="45696" rIns="91392" bIns="45696" numCol="1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600" dirty="0"/>
            </a:p>
          </p:txBody>
        </p:sp>
      </p:grpSp>
      <p:grpSp>
        <p:nvGrpSpPr>
          <p:cNvPr id="13" name="Group 156">
            <a:extLst>
              <a:ext uri="{FF2B5EF4-FFF2-40B4-BE49-F238E27FC236}">
                <a16:creationId xmlns:a16="http://schemas.microsoft.com/office/drawing/2014/main" id="{B878F649-EB58-9A6F-32C7-F83F7D2AD2B8}"/>
              </a:ext>
            </a:extLst>
          </p:cNvPr>
          <p:cNvGrpSpPr/>
          <p:nvPr/>
        </p:nvGrpSpPr>
        <p:grpSpPr>
          <a:xfrm>
            <a:off x="378118" y="846052"/>
            <a:ext cx="480327" cy="678688"/>
            <a:chOff x="827631" y="2797299"/>
            <a:chExt cx="1051161" cy="1467202"/>
          </a:xfrm>
        </p:grpSpPr>
        <p:sp>
          <p:nvSpPr>
            <p:cNvPr id="14" name="Rectangle 209">
              <a:extLst>
                <a:ext uri="{FF2B5EF4-FFF2-40B4-BE49-F238E27FC236}">
                  <a16:creationId xmlns:a16="http://schemas.microsoft.com/office/drawing/2014/main" id="{EEC9DD61-318B-B7E6-6748-F6814420AE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179" y="3316086"/>
              <a:ext cx="864000" cy="863999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EA8404B0-18B5-F2C7-E719-8A631A5F124D}"/>
                </a:ext>
              </a:extLst>
            </p:cNvPr>
            <p:cNvSpPr/>
            <p:nvPr/>
          </p:nvSpPr>
          <p:spPr>
            <a:xfrm>
              <a:off x="827631" y="3022501"/>
              <a:ext cx="1051161" cy="124200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16" name="Text Box 6">
              <a:extLst>
                <a:ext uri="{FF2B5EF4-FFF2-40B4-BE49-F238E27FC236}">
                  <a16:creationId xmlns:a16="http://schemas.microsoft.com/office/drawing/2014/main" id="{EFB4E1B0-57C2-E29A-C4BA-B202762B459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10821" y="2797299"/>
              <a:ext cx="884781" cy="38966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Offshore</a:t>
              </a:r>
            </a:p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Wind</a:t>
              </a:r>
            </a:p>
          </p:txBody>
        </p:sp>
        <p:sp>
          <p:nvSpPr>
            <p:cNvPr id="17" name="Freeform 397">
              <a:extLst>
                <a:ext uri="{FF2B5EF4-FFF2-40B4-BE49-F238E27FC236}">
                  <a16:creationId xmlns:a16="http://schemas.microsoft.com/office/drawing/2014/main" id="{67ADB8D6-B4CB-C7C9-4A8F-A5C9C16A2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066" y="3443845"/>
              <a:ext cx="432416" cy="573328"/>
            </a:xfrm>
            <a:custGeom>
              <a:avLst/>
              <a:gdLst>
                <a:gd name="T0" fmla="*/ 1021 w 2297"/>
                <a:gd name="T1" fmla="*/ 1424 h 3212"/>
                <a:gd name="T2" fmla="*/ 1051 w 2297"/>
                <a:gd name="T3" fmla="*/ 1373 h 3212"/>
                <a:gd name="T4" fmla="*/ 2297 w 2297"/>
                <a:gd name="T5" fmla="*/ 1310 h 3212"/>
                <a:gd name="T6" fmla="*/ 2297 w 2297"/>
                <a:gd name="T7" fmla="*/ 1197 h 3212"/>
                <a:gd name="T8" fmla="*/ 1532 w 2297"/>
                <a:gd name="T9" fmla="*/ 993 h 3212"/>
                <a:gd name="T10" fmla="*/ 1048 w 2297"/>
                <a:gd name="T11" fmla="*/ 1164 h 3212"/>
                <a:gd name="T12" fmla="*/ 971 w 2297"/>
                <a:gd name="T13" fmla="*/ 1067 h 3212"/>
                <a:gd name="T14" fmla="*/ 785 w 2297"/>
                <a:gd name="T15" fmla="*/ 1018 h 3212"/>
                <a:gd name="T16" fmla="*/ 94 w 2297"/>
                <a:gd name="T17" fmla="*/ 0 h 3212"/>
                <a:gd name="T18" fmla="*/ 0 w 2297"/>
                <a:gd name="T19" fmla="*/ 63 h 3212"/>
                <a:gd name="T20" fmla="*/ 223 w 2297"/>
                <a:gd name="T21" fmla="*/ 822 h 3212"/>
                <a:gd name="T22" fmla="*/ 603 w 2297"/>
                <a:gd name="T23" fmla="*/ 1133 h 3212"/>
                <a:gd name="T24" fmla="*/ 617 w 2297"/>
                <a:gd name="T25" fmla="*/ 1428 h 3212"/>
                <a:gd name="T26" fmla="*/ 49 w 2297"/>
                <a:gd name="T27" fmla="*/ 2540 h 3212"/>
                <a:gd name="T28" fmla="*/ 149 w 2297"/>
                <a:gd name="T29" fmla="*/ 2591 h 3212"/>
                <a:gd name="T30" fmla="*/ 723 w 2297"/>
                <a:gd name="T31" fmla="*/ 1956 h 3212"/>
                <a:gd name="T32" fmla="*/ 723 w 2297"/>
                <a:gd name="T33" fmla="*/ 3212 h 3212"/>
                <a:gd name="T34" fmla="*/ 912 w 2297"/>
                <a:gd name="T35" fmla="*/ 3212 h 3212"/>
                <a:gd name="T36" fmla="*/ 912 w 2297"/>
                <a:gd name="T37" fmla="*/ 1501 h 3212"/>
                <a:gd name="T38" fmla="*/ 1021 w 2297"/>
                <a:gd name="T39" fmla="*/ 1424 h 3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97" h="3212">
                  <a:moveTo>
                    <a:pt x="1021" y="1424"/>
                  </a:moveTo>
                  <a:cubicBezTo>
                    <a:pt x="1034" y="1408"/>
                    <a:pt x="1043" y="1391"/>
                    <a:pt x="1051" y="1373"/>
                  </a:cubicBezTo>
                  <a:lnTo>
                    <a:pt x="2297" y="1310"/>
                  </a:lnTo>
                  <a:lnTo>
                    <a:pt x="2297" y="1197"/>
                  </a:lnTo>
                  <a:lnTo>
                    <a:pt x="1532" y="993"/>
                  </a:lnTo>
                  <a:lnTo>
                    <a:pt x="1048" y="1164"/>
                  </a:lnTo>
                  <a:cubicBezTo>
                    <a:pt x="1031" y="1127"/>
                    <a:pt x="1006" y="1093"/>
                    <a:pt x="971" y="1067"/>
                  </a:cubicBezTo>
                  <a:cubicBezTo>
                    <a:pt x="915" y="1025"/>
                    <a:pt x="848" y="1010"/>
                    <a:pt x="785" y="1018"/>
                  </a:cubicBezTo>
                  <a:lnTo>
                    <a:pt x="94" y="0"/>
                  </a:lnTo>
                  <a:lnTo>
                    <a:pt x="0" y="63"/>
                  </a:lnTo>
                  <a:lnTo>
                    <a:pt x="223" y="822"/>
                  </a:lnTo>
                  <a:lnTo>
                    <a:pt x="603" y="1133"/>
                  </a:lnTo>
                  <a:cubicBezTo>
                    <a:pt x="544" y="1226"/>
                    <a:pt x="551" y="1344"/>
                    <a:pt x="617" y="1428"/>
                  </a:cubicBezTo>
                  <a:lnTo>
                    <a:pt x="49" y="2540"/>
                  </a:lnTo>
                  <a:lnTo>
                    <a:pt x="149" y="2591"/>
                  </a:lnTo>
                  <a:lnTo>
                    <a:pt x="723" y="1956"/>
                  </a:lnTo>
                  <a:lnTo>
                    <a:pt x="723" y="3212"/>
                  </a:lnTo>
                  <a:lnTo>
                    <a:pt x="912" y="3212"/>
                  </a:lnTo>
                  <a:lnTo>
                    <a:pt x="912" y="1501"/>
                  </a:lnTo>
                  <a:cubicBezTo>
                    <a:pt x="969" y="1485"/>
                    <a:pt x="1005" y="1446"/>
                    <a:pt x="1021" y="14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392" tIns="45696" rIns="91392" bIns="45696" numCol="1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600" dirty="0"/>
            </a:p>
          </p:txBody>
        </p:sp>
      </p:grpSp>
      <p:grpSp>
        <p:nvGrpSpPr>
          <p:cNvPr id="18" name="Group 156">
            <a:extLst>
              <a:ext uri="{FF2B5EF4-FFF2-40B4-BE49-F238E27FC236}">
                <a16:creationId xmlns:a16="http://schemas.microsoft.com/office/drawing/2014/main" id="{92D678F2-A580-A104-4209-9319E3C4EA2C}"/>
              </a:ext>
            </a:extLst>
          </p:cNvPr>
          <p:cNvGrpSpPr/>
          <p:nvPr/>
        </p:nvGrpSpPr>
        <p:grpSpPr>
          <a:xfrm>
            <a:off x="969841" y="839336"/>
            <a:ext cx="480327" cy="678688"/>
            <a:chOff x="827631" y="2797299"/>
            <a:chExt cx="1051161" cy="1467202"/>
          </a:xfrm>
        </p:grpSpPr>
        <p:sp>
          <p:nvSpPr>
            <p:cNvPr id="19" name="Rectangle 209">
              <a:extLst>
                <a:ext uri="{FF2B5EF4-FFF2-40B4-BE49-F238E27FC236}">
                  <a16:creationId xmlns:a16="http://schemas.microsoft.com/office/drawing/2014/main" id="{B4D9B5D9-B1BE-C935-38D1-99B0FDAEA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179" y="3316086"/>
              <a:ext cx="864000" cy="863999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C43406B4-E198-4B36-ABC0-4DCAD29BBF16}"/>
                </a:ext>
              </a:extLst>
            </p:cNvPr>
            <p:cNvSpPr/>
            <p:nvPr/>
          </p:nvSpPr>
          <p:spPr>
            <a:xfrm>
              <a:off x="827631" y="3022501"/>
              <a:ext cx="1051161" cy="124200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21" name="Text Box 6">
              <a:extLst>
                <a:ext uri="{FF2B5EF4-FFF2-40B4-BE49-F238E27FC236}">
                  <a16:creationId xmlns:a16="http://schemas.microsoft.com/office/drawing/2014/main" id="{CC64DB43-4186-BA1E-6A9C-1F868AB8532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10821" y="2797299"/>
              <a:ext cx="884781" cy="38966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Onshore</a:t>
              </a:r>
            </a:p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Wind</a:t>
              </a:r>
            </a:p>
          </p:txBody>
        </p:sp>
        <p:sp>
          <p:nvSpPr>
            <p:cNvPr id="22" name="Freeform 397">
              <a:extLst>
                <a:ext uri="{FF2B5EF4-FFF2-40B4-BE49-F238E27FC236}">
                  <a16:creationId xmlns:a16="http://schemas.microsoft.com/office/drawing/2014/main" id="{44E835FC-96B9-5707-FAC4-19667045D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066" y="3443845"/>
              <a:ext cx="432416" cy="573328"/>
            </a:xfrm>
            <a:custGeom>
              <a:avLst/>
              <a:gdLst>
                <a:gd name="T0" fmla="*/ 1021 w 2297"/>
                <a:gd name="T1" fmla="*/ 1424 h 3212"/>
                <a:gd name="T2" fmla="*/ 1051 w 2297"/>
                <a:gd name="T3" fmla="*/ 1373 h 3212"/>
                <a:gd name="T4" fmla="*/ 2297 w 2297"/>
                <a:gd name="T5" fmla="*/ 1310 h 3212"/>
                <a:gd name="T6" fmla="*/ 2297 w 2297"/>
                <a:gd name="T7" fmla="*/ 1197 h 3212"/>
                <a:gd name="T8" fmla="*/ 1532 w 2297"/>
                <a:gd name="T9" fmla="*/ 993 h 3212"/>
                <a:gd name="T10" fmla="*/ 1048 w 2297"/>
                <a:gd name="T11" fmla="*/ 1164 h 3212"/>
                <a:gd name="T12" fmla="*/ 971 w 2297"/>
                <a:gd name="T13" fmla="*/ 1067 h 3212"/>
                <a:gd name="T14" fmla="*/ 785 w 2297"/>
                <a:gd name="T15" fmla="*/ 1018 h 3212"/>
                <a:gd name="T16" fmla="*/ 94 w 2297"/>
                <a:gd name="T17" fmla="*/ 0 h 3212"/>
                <a:gd name="T18" fmla="*/ 0 w 2297"/>
                <a:gd name="T19" fmla="*/ 63 h 3212"/>
                <a:gd name="T20" fmla="*/ 223 w 2297"/>
                <a:gd name="T21" fmla="*/ 822 h 3212"/>
                <a:gd name="T22" fmla="*/ 603 w 2297"/>
                <a:gd name="T23" fmla="*/ 1133 h 3212"/>
                <a:gd name="T24" fmla="*/ 617 w 2297"/>
                <a:gd name="T25" fmla="*/ 1428 h 3212"/>
                <a:gd name="T26" fmla="*/ 49 w 2297"/>
                <a:gd name="T27" fmla="*/ 2540 h 3212"/>
                <a:gd name="T28" fmla="*/ 149 w 2297"/>
                <a:gd name="T29" fmla="*/ 2591 h 3212"/>
                <a:gd name="T30" fmla="*/ 723 w 2297"/>
                <a:gd name="T31" fmla="*/ 1956 h 3212"/>
                <a:gd name="T32" fmla="*/ 723 w 2297"/>
                <a:gd name="T33" fmla="*/ 3212 h 3212"/>
                <a:gd name="T34" fmla="*/ 912 w 2297"/>
                <a:gd name="T35" fmla="*/ 3212 h 3212"/>
                <a:gd name="T36" fmla="*/ 912 w 2297"/>
                <a:gd name="T37" fmla="*/ 1501 h 3212"/>
                <a:gd name="T38" fmla="*/ 1021 w 2297"/>
                <a:gd name="T39" fmla="*/ 1424 h 3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97" h="3212">
                  <a:moveTo>
                    <a:pt x="1021" y="1424"/>
                  </a:moveTo>
                  <a:cubicBezTo>
                    <a:pt x="1034" y="1408"/>
                    <a:pt x="1043" y="1391"/>
                    <a:pt x="1051" y="1373"/>
                  </a:cubicBezTo>
                  <a:lnTo>
                    <a:pt x="2297" y="1310"/>
                  </a:lnTo>
                  <a:lnTo>
                    <a:pt x="2297" y="1197"/>
                  </a:lnTo>
                  <a:lnTo>
                    <a:pt x="1532" y="993"/>
                  </a:lnTo>
                  <a:lnTo>
                    <a:pt x="1048" y="1164"/>
                  </a:lnTo>
                  <a:cubicBezTo>
                    <a:pt x="1031" y="1127"/>
                    <a:pt x="1006" y="1093"/>
                    <a:pt x="971" y="1067"/>
                  </a:cubicBezTo>
                  <a:cubicBezTo>
                    <a:pt x="915" y="1025"/>
                    <a:pt x="848" y="1010"/>
                    <a:pt x="785" y="1018"/>
                  </a:cubicBezTo>
                  <a:lnTo>
                    <a:pt x="94" y="0"/>
                  </a:lnTo>
                  <a:lnTo>
                    <a:pt x="0" y="63"/>
                  </a:lnTo>
                  <a:lnTo>
                    <a:pt x="223" y="822"/>
                  </a:lnTo>
                  <a:lnTo>
                    <a:pt x="603" y="1133"/>
                  </a:lnTo>
                  <a:cubicBezTo>
                    <a:pt x="544" y="1226"/>
                    <a:pt x="551" y="1344"/>
                    <a:pt x="617" y="1428"/>
                  </a:cubicBezTo>
                  <a:lnTo>
                    <a:pt x="49" y="2540"/>
                  </a:lnTo>
                  <a:lnTo>
                    <a:pt x="149" y="2591"/>
                  </a:lnTo>
                  <a:lnTo>
                    <a:pt x="723" y="1956"/>
                  </a:lnTo>
                  <a:lnTo>
                    <a:pt x="723" y="3212"/>
                  </a:lnTo>
                  <a:lnTo>
                    <a:pt x="912" y="3212"/>
                  </a:lnTo>
                  <a:lnTo>
                    <a:pt x="912" y="1501"/>
                  </a:lnTo>
                  <a:cubicBezTo>
                    <a:pt x="969" y="1485"/>
                    <a:pt x="1005" y="1446"/>
                    <a:pt x="1021" y="14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392" tIns="45696" rIns="91392" bIns="45696" numCol="1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600" dirty="0"/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0BDC851-FA19-105E-CAF8-44168BD65ADF}"/>
              </a:ext>
            </a:extLst>
          </p:cNvPr>
          <p:cNvGrpSpPr/>
          <p:nvPr/>
        </p:nvGrpSpPr>
        <p:grpSpPr>
          <a:xfrm>
            <a:off x="1525925" y="839336"/>
            <a:ext cx="480327" cy="678688"/>
            <a:chOff x="1907704" y="3413309"/>
            <a:chExt cx="480327" cy="678688"/>
          </a:xfrm>
        </p:grpSpPr>
        <p:sp>
          <p:nvSpPr>
            <p:cNvPr id="24" name="Rectangle 209">
              <a:extLst>
                <a:ext uri="{FF2B5EF4-FFF2-40B4-BE49-F238E27FC236}">
                  <a16:creationId xmlns:a16="http://schemas.microsoft.com/office/drawing/2014/main" id="{B79CD7AC-D48F-F4F5-D827-69D6E51D7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5934" y="3653286"/>
              <a:ext cx="394804" cy="399663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C1B07DAD-B1BC-4791-B190-5305CF6D596A}"/>
                </a:ext>
              </a:extLst>
            </p:cNvPr>
            <p:cNvSpPr/>
            <p:nvPr/>
          </p:nvSpPr>
          <p:spPr>
            <a:xfrm>
              <a:off x="1907704" y="3517481"/>
              <a:ext cx="480327" cy="57451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26" name="Text Box 6">
              <a:extLst>
                <a:ext uri="{FF2B5EF4-FFF2-40B4-BE49-F238E27FC236}">
                  <a16:creationId xmlns:a16="http://schemas.microsoft.com/office/drawing/2014/main" id="{3359A7FC-C56E-082C-CDB8-E082D522BAE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945718" y="3413309"/>
              <a:ext cx="404300" cy="18024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Solar PV</a:t>
              </a:r>
            </a:p>
          </p:txBody>
        </p:sp>
        <p:pic>
          <p:nvPicPr>
            <p:cNvPr id="27" name="Grafik 26" descr="Solarmodule mit einfarbiger Füllung">
              <a:extLst>
                <a:ext uri="{FF2B5EF4-FFF2-40B4-BE49-F238E27FC236}">
                  <a16:creationId xmlns:a16="http://schemas.microsoft.com/office/drawing/2014/main" id="{701B419C-43AA-BE64-B6FF-840B320C2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46438" y="3653286"/>
              <a:ext cx="371044" cy="371044"/>
            </a:xfrm>
            <a:prstGeom prst="rect">
              <a:avLst/>
            </a:prstGeom>
          </p:spPr>
        </p:pic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DE704DD-D5B2-DD3A-3AC8-D5A4F45BC2BA}"/>
              </a:ext>
            </a:extLst>
          </p:cNvPr>
          <p:cNvGrpSpPr/>
          <p:nvPr/>
        </p:nvGrpSpPr>
        <p:grpSpPr>
          <a:xfrm>
            <a:off x="2268458" y="3568914"/>
            <a:ext cx="480328" cy="694257"/>
            <a:chOff x="2413992" y="2599004"/>
            <a:chExt cx="480328" cy="694257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1D7E0DE7-0E6F-F480-AC8F-30E99B5AD5D8}"/>
                </a:ext>
              </a:extLst>
            </p:cNvPr>
            <p:cNvSpPr/>
            <p:nvPr/>
          </p:nvSpPr>
          <p:spPr>
            <a:xfrm>
              <a:off x="2413992" y="2718745"/>
              <a:ext cx="480328" cy="57451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30" name="Text Box 6">
              <a:extLst>
                <a:ext uri="{FF2B5EF4-FFF2-40B4-BE49-F238E27FC236}">
                  <a16:creationId xmlns:a16="http://schemas.microsoft.com/office/drawing/2014/main" id="{6B6D3B38-0F08-0043-C6B1-1C14D1D8711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440303" y="2599004"/>
              <a:ext cx="427705" cy="16120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Electricity</a:t>
              </a:r>
            </a:p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Grid</a:t>
              </a:r>
            </a:p>
          </p:txBody>
        </p:sp>
        <p:sp>
          <p:nvSpPr>
            <p:cNvPr id="31" name="Rectangle 209">
              <a:extLst>
                <a:ext uri="{FF2B5EF4-FFF2-40B4-BE49-F238E27FC236}">
                  <a16:creationId xmlns:a16="http://schemas.microsoft.com/office/drawing/2014/main" id="{828DDAC7-2389-A2A4-2833-B27497466C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059" y="2846500"/>
              <a:ext cx="394805" cy="399663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pic>
          <p:nvPicPr>
            <p:cNvPr id="32" name="Grafik 31" descr="Netzplandiagramm mit einfarbiger Füllung">
              <a:extLst>
                <a:ext uri="{FF2B5EF4-FFF2-40B4-BE49-F238E27FC236}">
                  <a16:creationId xmlns:a16="http://schemas.microsoft.com/office/drawing/2014/main" id="{B8C2B2E7-0DFC-51A4-F58D-A6CEB7736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2434671" y="2846498"/>
              <a:ext cx="399663" cy="399663"/>
            </a:xfrm>
            <a:prstGeom prst="rect">
              <a:avLst/>
            </a:prstGeom>
          </p:spPr>
        </p:pic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D9226894-94E9-EF85-205A-3258C96F3A53}"/>
              </a:ext>
            </a:extLst>
          </p:cNvPr>
          <p:cNvGrpSpPr/>
          <p:nvPr/>
        </p:nvGrpSpPr>
        <p:grpSpPr>
          <a:xfrm>
            <a:off x="6576566" y="2019100"/>
            <a:ext cx="480328" cy="694257"/>
            <a:chOff x="2413992" y="2599004"/>
            <a:chExt cx="480328" cy="694257"/>
          </a:xfrm>
        </p:grpSpPr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025D7B3D-7421-0B3A-EB31-C84F8E058D75}"/>
                </a:ext>
              </a:extLst>
            </p:cNvPr>
            <p:cNvSpPr/>
            <p:nvPr/>
          </p:nvSpPr>
          <p:spPr>
            <a:xfrm>
              <a:off x="2413992" y="2718745"/>
              <a:ext cx="480328" cy="574516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38" name="Text Box 6">
              <a:extLst>
                <a:ext uri="{FF2B5EF4-FFF2-40B4-BE49-F238E27FC236}">
                  <a16:creationId xmlns:a16="http://schemas.microsoft.com/office/drawing/2014/main" id="{198229FC-A007-AE6B-B4DB-D974E3D624E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440303" y="2599004"/>
              <a:ext cx="427705" cy="16120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tx2"/>
                  </a:solidFill>
                </a:rPr>
                <a:t>Hydrogen</a:t>
              </a:r>
            </a:p>
            <a:p>
              <a:pPr algn="ctr"/>
              <a:r>
                <a:rPr lang="en-US" altLang="en-US" sz="600" dirty="0">
                  <a:solidFill>
                    <a:schemeClr val="tx2"/>
                  </a:solidFill>
                </a:rPr>
                <a:t>Grid</a:t>
              </a:r>
            </a:p>
          </p:txBody>
        </p:sp>
        <p:sp>
          <p:nvSpPr>
            <p:cNvPr id="39" name="Rectangle 209">
              <a:extLst>
                <a:ext uri="{FF2B5EF4-FFF2-40B4-BE49-F238E27FC236}">
                  <a16:creationId xmlns:a16="http://schemas.microsoft.com/office/drawing/2014/main" id="{E443F1D4-AE43-3B26-AF72-BDC0A0ECE3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059" y="2846500"/>
              <a:ext cx="394805" cy="399663"/>
            </a:xfrm>
            <a:prstGeom prst="rect">
              <a:avLst/>
            </a:prstGeom>
            <a:solidFill>
              <a:schemeClr val="tx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pic>
          <p:nvPicPr>
            <p:cNvPr id="40" name="Grafik 39" descr="Netzplandiagramm mit einfarbiger Füllung">
              <a:extLst>
                <a:ext uri="{FF2B5EF4-FFF2-40B4-BE49-F238E27FC236}">
                  <a16:creationId xmlns:a16="http://schemas.microsoft.com/office/drawing/2014/main" id="{258152B3-736C-3E77-BFE4-DA6568711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2434671" y="2846498"/>
              <a:ext cx="399663" cy="399663"/>
            </a:xfrm>
            <a:prstGeom prst="rect">
              <a:avLst/>
            </a:prstGeom>
          </p:spPr>
        </p:pic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7C4021EC-5A1B-E574-51D6-AFF3BFF9300A}"/>
              </a:ext>
            </a:extLst>
          </p:cNvPr>
          <p:cNvGrpSpPr/>
          <p:nvPr/>
        </p:nvGrpSpPr>
        <p:grpSpPr>
          <a:xfrm>
            <a:off x="1283361" y="1533704"/>
            <a:ext cx="480327" cy="678688"/>
            <a:chOff x="1824224" y="3527882"/>
            <a:chExt cx="480327" cy="678688"/>
          </a:xfrm>
        </p:grpSpPr>
        <p:sp>
          <p:nvSpPr>
            <p:cNvPr id="42" name="Rectangle 209">
              <a:extLst>
                <a:ext uri="{FF2B5EF4-FFF2-40B4-BE49-F238E27FC236}">
                  <a16:creationId xmlns:a16="http://schemas.microsoft.com/office/drawing/2014/main" id="{9593A0E4-E599-D275-124C-97756009A4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454" y="3767859"/>
              <a:ext cx="394804" cy="399663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DF8720DB-95C9-0A93-6BDD-50B3C438FE33}"/>
                </a:ext>
              </a:extLst>
            </p:cNvPr>
            <p:cNvSpPr/>
            <p:nvPr/>
          </p:nvSpPr>
          <p:spPr>
            <a:xfrm>
              <a:off x="1824224" y="3632054"/>
              <a:ext cx="480327" cy="57451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44" name="Text Box 6">
              <a:extLst>
                <a:ext uri="{FF2B5EF4-FFF2-40B4-BE49-F238E27FC236}">
                  <a16:creationId xmlns:a16="http://schemas.microsoft.com/office/drawing/2014/main" id="{375942B0-8E55-94CD-2F27-0EC340231A6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62238" y="3527882"/>
              <a:ext cx="404300" cy="18024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t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Hydro</a:t>
              </a:r>
            </a:p>
          </p:txBody>
        </p:sp>
        <p:pic>
          <p:nvPicPr>
            <p:cNvPr id="45" name="Grafik 44" descr="Wasserkraft mit einfarbiger Füllung">
              <a:extLst>
                <a:ext uri="{FF2B5EF4-FFF2-40B4-BE49-F238E27FC236}">
                  <a16:creationId xmlns:a16="http://schemas.microsoft.com/office/drawing/2014/main" id="{24B03750-93FB-F77B-6C42-CEE165363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01740" y="3802892"/>
              <a:ext cx="331897" cy="331897"/>
            </a:xfrm>
            <a:prstGeom prst="rect">
              <a:avLst/>
            </a:prstGeom>
          </p:spPr>
        </p:pic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CF85BD31-EA96-D203-608E-83108A53D759}"/>
              </a:ext>
            </a:extLst>
          </p:cNvPr>
          <p:cNvGrpSpPr/>
          <p:nvPr/>
        </p:nvGrpSpPr>
        <p:grpSpPr>
          <a:xfrm>
            <a:off x="596527" y="2656048"/>
            <a:ext cx="574742" cy="620235"/>
            <a:chOff x="3279537" y="3579639"/>
            <a:chExt cx="574742" cy="620235"/>
          </a:xfrm>
        </p:grpSpPr>
        <p:sp>
          <p:nvSpPr>
            <p:cNvPr id="47" name="Rectangle 209">
              <a:extLst>
                <a:ext uri="{FF2B5EF4-FFF2-40B4-BE49-F238E27FC236}">
                  <a16:creationId xmlns:a16="http://schemas.microsoft.com/office/drawing/2014/main" id="{6D32D804-BC25-5C7D-8F2A-5162B463E9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2182" y="3761163"/>
              <a:ext cx="394804" cy="399663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31F34566-206D-DD89-CC7C-82FB9219A4B1}"/>
                </a:ext>
              </a:extLst>
            </p:cNvPr>
            <p:cNvSpPr/>
            <p:nvPr/>
          </p:nvSpPr>
          <p:spPr>
            <a:xfrm>
              <a:off x="3373952" y="3625358"/>
              <a:ext cx="480327" cy="57451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49" name="Text Box 6">
              <a:extLst>
                <a:ext uri="{FF2B5EF4-FFF2-40B4-BE49-F238E27FC236}">
                  <a16:creationId xmlns:a16="http://schemas.microsoft.com/office/drawing/2014/main" id="{ED5D703F-595B-FCCB-4AC7-CDDA9AF7F72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411966" y="3579639"/>
              <a:ext cx="404300" cy="9143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OCGT</a:t>
              </a:r>
            </a:p>
          </p:txBody>
        </p:sp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B17C4817-C5C3-B2D1-1CE6-D1B746A48CA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79537" y="3973215"/>
              <a:ext cx="0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1" name="Flussdiagramm: Manuelle Verarbeitung 50">
              <a:extLst>
                <a:ext uri="{FF2B5EF4-FFF2-40B4-BE49-F238E27FC236}">
                  <a16:creationId xmlns:a16="http://schemas.microsoft.com/office/drawing/2014/main" id="{21569886-CB8D-3C3A-FBC8-F6C20DF6014D}"/>
                </a:ext>
              </a:extLst>
            </p:cNvPr>
            <p:cNvSpPr/>
            <p:nvPr/>
          </p:nvSpPr>
          <p:spPr bwMode="auto">
            <a:xfrm rot="16200000" flipH="1" flipV="1">
              <a:off x="3516385" y="3867054"/>
              <a:ext cx="186330" cy="178515"/>
            </a:xfrm>
            <a:prstGeom prst="flowChartManualOperation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95F90503-16C1-4945-440A-D44BA97975DE}"/>
                </a:ext>
              </a:extLst>
            </p:cNvPr>
            <p:cNvCxnSpPr>
              <a:stCxn id="51" idx="0"/>
            </p:cNvCxnSpPr>
            <p:nvPr/>
          </p:nvCxnSpPr>
          <p:spPr bwMode="auto">
            <a:xfrm flipH="1" flipV="1">
              <a:off x="3698807" y="3810400"/>
              <a:ext cx="0" cy="155275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56454CCA-F8F9-7E5F-8D53-07FEECA78674}"/>
                </a:ext>
              </a:extLst>
            </p:cNvPr>
            <p:cNvCxnSpPr>
              <a:endCxn id="51" idx="2"/>
            </p:cNvCxnSpPr>
            <p:nvPr/>
          </p:nvCxnSpPr>
          <p:spPr bwMode="auto">
            <a:xfrm flipH="1" flipV="1">
              <a:off x="3520292" y="3956312"/>
              <a:ext cx="0" cy="155275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Gerader Verbinder 53">
              <a:extLst>
                <a:ext uri="{FF2B5EF4-FFF2-40B4-BE49-F238E27FC236}">
                  <a16:creationId xmlns:a16="http://schemas.microsoft.com/office/drawing/2014/main" id="{5A9833A2-FBA8-AF5B-010B-96DBB2BD3F38}"/>
                </a:ext>
              </a:extLst>
            </p:cNvPr>
            <p:cNvCxnSpPr/>
            <p:nvPr/>
          </p:nvCxnSpPr>
          <p:spPr bwMode="auto">
            <a:xfrm flipH="1">
              <a:off x="3466227" y="3960421"/>
              <a:ext cx="297525" cy="0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32D2039A-6CAC-C721-88DF-37A51D18EBFF}"/>
              </a:ext>
            </a:extLst>
          </p:cNvPr>
          <p:cNvGrpSpPr/>
          <p:nvPr/>
        </p:nvGrpSpPr>
        <p:grpSpPr>
          <a:xfrm>
            <a:off x="601768" y="3382830"/>
            <a:ext cx="574742" cy="620235"/>
            <a:chOff x="4163342" y="3360958"/>
            <a:chExt cx="574742" cy="620235"/>
          </a:xfrm>
        </p:grpSpPr>
        <p:sp>
          <p:nvSpPr>
            <p:cNvPr id="56" name="Rectangle 209">
              <a:extLst>
                <a:ext uri="{FF2B5EF4-FFF2-40B4-BE49-F238E27FC236}">
                  <a16:creationId xmlns:a16="http://schemas.microsoft.com/office/drawing/2014/main" id="{8A06F947-280F-583C-1155-FEA9F639BE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5987" y="3542482"/>
              <a:ext cx="394804" cy="399663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57" name="Rechteck 56">
              <a:extLst>
                <a:ext uri="{FF2B5EF4-FFF2-40B4-BE49-F238E27FC236}">
                  <a16:creationId xmlns:a16="http://schemas.microsoft.com/office/drawing/2014/main" id="{47DCA3A0-6515-9E82-525E-FEBF103CB403}"/>
                </a:ext>
              </a:extLst>
            </p:cNvPr>
            <p:cNvSpPr/>
            <p:nvPr/>
          </p:nvSpPr>
          <p:spPr>
            <a:xfrm>
              <a:off x="4257757" y="3406677"/>
              <a:ext cx="480327" cy="57451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58" name="Text Box 6">
              <a:extLst>
                <a:ext uri="{FF2B5EF4-FFF2-40B4-BE49-F238E27FC236}">
                  <a16:creationId xmlns:a16="http://schemas.microsoft.com/office/drawing/2014/main" id="{83FD0E3D-C9FA-9A80-CE66-0A7FBFE281E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295771" y="3360958"/>
              <a:ext cx="404300" cy="9143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CCGT</a:t>
              </a:r>
            </a:p>
          </p:txBody>
        </p:sp>
        <p:cxnSp>
          <p:nvCxnSpPr>
            <p:cNvPr id="59" name="Gerader Verbinder 58">
              <a:extLst>
                <a:ext uri="{FF2B5EF4-FFF2-40B4-BE49-F238E27FC236}">
                  <a16:creationId xmlns:a16="http://schemas.microsoft.com/office/drawing/2014/main" id="{E880AB8A-648E-196E-22F8-8B2879B81A5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63342" y="3754534"/>
              <a:ext cx="0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0" name="Flussdiagramm: Manuelle Verarbeitung 59">
              <a:extLst>
                <a:ext uri="{FF2B5EF4-FFF2-40B4-BE49-F238E27FC236}">
                  <a16:creationId xmlns:a16="http://schemas.microsoft.com/office/drawing/2014/main" id="{72FBAEC3-C941-5250-3A0A-7A18BB0AE9A1}"/>
                </a:ext>
              </a:extLst>
            </p:cNvPr>
            <p:cNvSpPr/>
            <p:nvPr/>
          </p:nvSpPr>
          <p:spPr bwMode="auto">
            <a:xfrm rot="16200000" flipH="1" flipV="1">
              <a:off x="4514787" y="3625523"/>
              <a:ext cx="123395" cy="118220"/>
            </a:xfrm>
            <a:prstGeom prst="flowChartManualOperation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61" name="Gerader Verbinder 60">
              <a:extLst>
                <a:ext uri="{FF2B5EF4-FFF2-40B4-BE49-F238E27FC236}">
                  <a16:creationId xmlns:a16="http://schemas.microsoft.com/office/drawing/2014/main" id="{D35619D7-5176-DD64-2312-DD36FBCC24F8}"/>
                </a:ext>
              </a:extLst>
            </p:cNvPr>
            <p:cNvCxnSpPr>
              <a:stCxn id="60" idx="0"/>
            </p:cNvCxnSpPr>
            <p:nvPr/>
          </p:nvCxnSpPr>
          <p:spPr bwMode="auto">
            <a:xfrm flipV="1">
              <a:off x="4635595" y="3570188"/>
              <a:ext cx="0" cy="114446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D1C101E9-7287-B69E-3320-2D903F9B0844}"/>
                </a:ext>
              </a:extLst>
            </p:cNvPr>
            <p:cNvCxnSpPr>
              <a:cxnSpLocks/>
              <a:endCxn id="56" idx="3"/>
            </p:cNvCxnSpPr>
            <p:nvPr/>
          </p:nvCxnSpPr>
          <p:spPr bwMode="auto">
            <a:xfrm>
              <a:off x="4465683" y="3684634"/>
              <a:ext cx="216000" cy="0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C21734F7-E462-2957-DC9C-738DC907128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517375" y="3682993"/>
              <a:ext cx="0" cy="99313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4" name="Flussdiagramm: Manuelle Verarbeitung 63">
              <a:extLst>
                <a:ext uri="{FF2B5EF4-FFF2-40B4-BE49-F238E27FC236}">
                  <a16:creationId xmlns:a16="http://schemas.microsoft.com/office/drawing/2014/main" id="{B0E24FEA-A12B-0382-15FC-6C4DD6297302}"/>
                </a:ext>
              </a:extLst>
            </p:cNvPr>
            <p:cNvSpPr/>
            <p:nvPr/>
          </p:nvSpPr>
          <p:spPr bwMode="auto">
            <a:xfrm rot="16200000" flipH="1" flipV="1">
              <a:off x="4393282" y="3751289"/>
              <a:ext cx="123395" cy="118220"/>
            </a:xfrm>
            <a:prstGeom prst="flowChartManualOperation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0CD201C1-AD6B-AA37-BEE9-C9DF9FE26570}"/>
                </a:ext>
              </a:extLst>
            </p:cNvPr>
            <p:cNvCxnSpPr>
              <a:stCxn id="64" idx="0"/>
            </p:cNvCxnSpPr>
            <p:nvPr/>
          </p:nvCxnSpPr>
          <p:spPr bwMode="auto">
            <a:xfrm flipV="1">
              <a:off x="4514090" y="3695954"/>
              <a:ext cx="0" cy="114446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5505E9D5-0B88-4552-4444-3340DC3FA40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44178" y="3810400"/>
              <a:ext cx="216000" cy="0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B44D49FB-8C05-F50C-25EE-170CEF850A7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395870" y="3808759"/>
              <a:ext cx="0" cy="99313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60BE4B57-041A-799C-5E8B-81AF1D5B556D}"/>
              </a:ext>
            </a:extLst>
          </p:cNvPr>
          <p:cNvGrpSpPr/>
          <p:nvPr/>
        </p:nvGrpSpPr>
        <p:grpSpPr>
          <a:xfrm>
            <a:off x="1270505" y="2593904"/>
            <a:ext cx="480327" cy="678688"/>
            <a:chOff x="4671267" y="3368786"/>
            <a:chExt cx="480327" cy="678688"/>
          </a:xfrm>
        </p:grpSpPr>
        <p:grpSp>
          <p:nvGrpSpPr>
            <p:cNvPr id="69" name="Gruppieren 68">
              <a:extLst>
                <a:ext uri="{FF2B5EF4-FFF2-40B4-BE49-F238E27FC236}">
                  <a16:creationId xmlns:a16="http://schemas.microsoft.com/office/drawing/2014/main" id="{7E7C4777-9A7D-F2AA-BF09-358F5AB21B1E}"/>
                </a:ext>
              </a:extLst>
            </p:cNvPr>
            <p:cNvGrpSpPr/>
            <p:nvPr/>
          </p:nvGrpSpPr>
          <p:grpSpPr>
            <a:xfrm>
              <a:off x="4671267" y="3368786"/>
              <a:ext cx="480327" cy="678688"/>
              <a:chOff x="1824224" y="3527882"/>
              <a:chExt cx="480327" cy="678688"/>
            </a:xfrm>
          </p:grpSpPr>
          <p:sp>
            <p:nvSpPr>
              <p:cNvPr id="72" name="Rectangle 209">
                <a:extLst>
                  <a:ext uri="{FF2B5EF4-FFF2-40B4-BE49-F238E27FC236}">
                    <a16:creationId xmlns:a16="http://schemas.microsoft.com/office/drawing/2014/main" id="{229CFD29-C177-1D06-D068-FBC959F856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454" y="3767859"/>
                <a:ext cx="394804" cy="399663"/>
              </a:xfrm>
              <a:prstGeom prst="rect">
                <a:avLst/>
              </a:prstGeom>
              <a:solidFill>
                <a:schemeClr val="accent2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53972" tIns="35981" rIns="53972" bIns="35981" anchor="ctr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3E21722A-EC6E-F5D3-1DAC-75402F4F99FE}"/>
                  </a:ext>
                </a:extLst>
              </p:cNvPr>
              <p:cNvSpPr/>
              <p:nvPr/>
            </p:nvSpPr>
            <p:spPr>
              <a:xfrm>
                <a:off x="1824224" y="3632054"/>
                <a:ext cx="480327" cy="574516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Text Box 6">
                <a:extLst>
                  <a:ext uri="{FF2B5EF4-FFF2-40B4-BE49-F238E27FC236}">
                    <a16:creationId xmlns:a16="http://schemas.microsoft.com/office/drawing/2014/main" id="{E754563C-0875-658C-22DF-2503EB1242E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862238" y="3527882"/>
                <a:ext cx="404300" cy="18024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71926" rIns="0" bIns="0" anchor="t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en-US" sz="600" dirty="0">
                    <a:solidFill>
                      <a:schemeClr val="accent2"/>
                    </a:solidFill>
                  </a:rPr>
                  <a:t>Nuclear</a:t>
                </a:r>
              </a:p>
            </p:txBody>
          </p:sp>
        </p:grpSp>
        <p:pic>
          <p:nvPicPr>
            <p:cNvPr id="70" name="Grafik 69" descr="Kraftwerk mit einfarbiger Füllung">
              <a:extLst>
                <a:ext uri="{FF2B5EF4-FFF2-40B4-BE49-F238E27FC236}">
                  <a16:creationId xmlns:a16="http://schemas.microsoft.com/office/drawing/2014/main" id="{953086CE-4EC7-FE8D-A7D1-66E6411F0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738130" y="3641492"/>
              <a:ext cx="361213" cy="361213"/>
            </a:xfrm>
            <a:prstGeom prst="rect">
              <a:avLst/>
            </a:prstGeom>
          </p:spPr>
        </p:pic>
        <p:pic>
          <p:nvPicPr>
            <p:cNvPr id="71" name="Grafik 70" descr="Radioaktiv mit einfarbiger Füllung">
              <a:extLst>
                <a:ext uri="{FF2B5EF4-FFF2-40B4-BE49-F238E27FC236}">
                  <a16:creationId xmlns:a16="http://schemas.microsoft.com/office/drawing/2014/main" id="{A5A1C435-AD69-F996-7272-8147F6C7E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849981" y="3840069"/>
              <a:ext cx="137509" cy="137509"/>
            </a:xfrm>
            <a:prstGeom prst="rect">
              <a:avLst/>
            </a:prstGeom>
          </p:spPr>
        </p:pic>
      </p:grp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DE73332E-2FCA-E481-1311-4AA4832F72A2}"/>
              </a:ext>
            </a:extLst>
          </p:cNvPr>
          <p:cNvGrpSpPr/>
          <p:nvPr/>
        </p:nvGrpSpPr>
        <p:grpSpPr>
          <a:xfrm>
            <a:off x="1278420" y="3312181"/>
            <a:ext cx="480327" cy="678688"/>
            <a:chOff x="2561994" y="3521186"/>
            <a:chExt cx="480327" cy="678688"/>
          </a:xfrm>
        </p:grpSpPr>
        <p:grpSp>
          <p:nvGrpSpPr>
            <p:cNvPr id="76" name="Gruppieren 75">
              <a:extLst>
                <a:ext uri="{FF2B5EF4-FFF2-40B4-BE49-F238E27FC236}">
                  <a16:creationId xmlns:a16="http://schemas.microsoft.com/office/drawing/2014/main" id="{C7B1D67B-D604-DEF3-F532-C3FB9B60167E}"/>
                </a:ext>
              </a:extLst>
            </p:cNvPr>
            <p:cNvGrpSpPr/>
            <p:nvPr/>
          </p:nvGrpSpPr>
          <p:grpSpPr>
            <a:xfrm>
              <a:off x="2561994" y="3521186"/>
              <a:ext cx="480327" cy="678688"/>
              <a:chOff x="1824224" y="3527882"/>
              <a:chExt cx="480327" cy="678688"/>
            </a:xfrm>
          </p:grpSpPr>
          <p:sp>
            <p:nvSpPr>
              <p:cNvPr id="78" name="Rectangle 209">
                <a:extLst>
                  <a:ext uri="{FF2B5EF4-FFF2-40B4-BE49-F238E27FC236}">
                    <a16:creationId xmlns:a16="http://schemas.microsoft.com/office/drawing/2014/main" id="{CB4B52D4-47FE-0DAB-708E-465DCD78C8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454" y="3767859"/>
                <a:ext cx="394804" cy="399663"/>
              </a:xfrm>
              <a:prstGeom prst="rect">
                <a:avLst/>
              </a:prstGeom>
              <a:solidFill>
                <a:schemeClr val="accent2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53972" tIns="35981" rIns="53972" bIns="35981" anchor="ctr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085194BD-AB1F-B234-13E1-7BCEE5ECE212}"/>
                  </a:ext>
                </a:extLst>
              </p:cNvPr>
              <p:cNvSpPr/>
              <p:nvPr/>
            </p:nvSpPr>
            <p:spPr>
              <a:xfrm>
                <a:off x="1824224" y="3632054"/>
                <a:ext cx="480327" cy="574516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Text Box 6">
                <a:extLst>
                  <a:ext uri="{FF2B5EF4-FFF2-40B4-BE49-F238E27FC236}">
                    <a16:creationId xmlns:a16="http://schemas.microsoft.com/office/drawing/2014/main" id="{54318A4B-0079-0868-D634-F18F5B01391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862238" y="3527882"/>
                <a:ext cx="404300" cy="18024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71926" rIns="0" bIns="0" anchor="t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en-US" sz="600" dirty="0">
                    <a:solidFill>
                      <a:schemeClr val="accent2"/>
                    </a:solidFill>
                  </a:rPr>
                  <a:t>Coal &amp; Oil</a:t>
                </a:r>
              </a:p>
            </p:txBody>
          </p:sp>
        </p:grpSp>
        <p:pic>
          <p:nvPicPr>
            <p:cNvPr id="77" name="Grafik 76" descr="Produktion mit einfarbiger Füllung">
              <a:extLst>
                <a:ext uri="{FF2B5EF4-FFF2-40B4-BE49-F238E27FC236}">
                  <a16:creationId xmlns:a16="http://schemas.microsoft.com/office/drawing/2014/main" id="{6245A186-50D3-34BE-3BB2-D7237126E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608739" y="3782453"/>
              <a:ext cx="390086" cy="390086"/>
            </a:xfrm>
            <a:prstGeom prst="rect">
              <a:avLst/>
            </a:prstGeom>
          </p:spPr>
        </p:pic>
      </p:grpSp>
      <p:sp>
        <p:nvSpPr>
          <p:cNvPr id="87" name="Rechteck 86">
            <a:extLst>
              <a:ext uri="{FF2B5EF4-FFF2-40B4-BE49-F238E27FC236}">
                <a16:creationId xmlns:a16="http://schemas.microsoft.com/office/drawing/2014/main" id="{ECC891AC-F4EE-3AAF-68C2-D2B2AD8773DA}"/>
              </a:ext>
            </a:extLst>
          </p:cNvPr>
          <p:cNvSpPr/>
          <p:nvPr/>
        </p:nvSpPr>
        <p:spPr>
          <a:xfrm>
            <a:off x="325276" y="735498"/>
            <a:ext cx="1746596" cy="154241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799" dirty="0">
              <a:solidFill>
                <a:schemeClr val="accent2"/>
              </a:solidFill>
            </a:endParaRPr>
          </a:p>
        </p:txBody>
      </p:sp>
      <p:sp>
        <p:nvSpPr>
          <p:cNvPr id="88" name="Textfeld 276">
            <a:extLst>
              <a:ext uri="{FF2B5EF4-FFF2-40B4-BE49-F238E27FC236}">
                <a16:creationId xmlns:a16="http://schemas.microsoft.com/office/drawing/2014/main" id="{E4589155-9727-7FC1-E663-55AF07B313AE}"/>
              </a:ext>
            </a:extLst>
          </p:cNvPr>
          <p:cNvSpPr txBox="1"/>
          <p:nvPr/>
        </p:nvSpPr>
        <p:spPr>
          <a:xfrm>
            <a:off x="415450" y="601076"/>
            <a:ext cx="1556786" cy="16648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99" b="1" dirty="0">
                <a:solidFill>
                  <a:schemeClr val="accent2"/>
                </a:solidFill>
              </a:rPr>
              <a:t>Renewable Electricity Generation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2CF0D68-E121-4442-DF9B-BE82A43142D0}"/>
              </a:ext>
            </a:extLst>
          </p:cNvPr>
          <p:cNvGrpSpPr/>
          <p:nvPr/>
        </p:nvGrpSpPr>
        <p:grpSpPr>
          <a:xfrm>
            <a:off x="718512" y="1538439"/>
            <a:ext cx="480327" cy="678688"/>
            <a:chOff x="378118" y="1331456"/>
            <a:chExt cx="480327" cy="678688"/>
          </a:xfrm>
        </p:grpSpPr>
        <p:grpSp>
          <p:nvGrpSpPr>
            <p:cNvPr id="109" name="Gruppieren 108">
              <a:extLst>
                <a:ext uri="{FF2B5EF4-FFF2-40B4-BE49-F238E27FC236}">
                  <a16:creationId xmlns:a16="http://schemas.microsoft.com/office/drawing/2014/main" id="{DB3700E7-9B89-C893-073A-5B31FF336DC8}"/>
                </a:ext>
              </a:extLst>
            </p:cNvPr>
            <p:cNvGrpSpPr/>
            <p:nvPr/>
          </p:nvGrpSpPr>
          <p:grpSpPr>
            <a:xfrm>
              <a:off x="378118" y="1331456"/>
              <a:ext cx="480327" cy="678688"/>
              <a:chOff x="1824224" y="3527882"/>
              <a:chExt cx="480327" cy="678688"/>
            </a:xfrm>
          </p:grpSpPr>
          <p:sp>
            <p:nvSpPr>
              <p:cNvPr id="111" name="Rectangle 209">
                <a:extLst>
                  <a:ext uri="{FF2B5EF4-FFF2-40B4-BE49-F238E27FC236}">
                    <a16:creationId xmlns:a16="http://schemas.microsoft.com/office/drawing/2014/main" id="{EDC79704-E1C4-886C-E13F-B310F52814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454" y="3767859"/>
                <a:ext cx="394804" cy="399663"/>
              </a:xfrm>
              <a:prstGeom prst="rect">
                <a:avLst/>
              </a:prstGeom>
              <a:solidFill>
                <a:schemeClr val="accent2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53972" tIns="35981" rIns="53972" bIns="35981" anchor="ctr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2" name="Rechteck 111">
                <a:extLst>
                  <a:ext uri="{FF2B5EF4-FFF2-40B4-BE49-F238E27FC236}">
                    <a16:creationId xmlns:a16="http://schemas.microsoft.com/office/drawing/2014/main" id="{EA82D9FD-FE67-BB93-5492-ED102B21989A}"/>
                  </a:ext>
                </a:extLst>
              </p:cNvPr>
              <p:cNvSpPr/>
              <p:nvPr/>
            </p:nvSpPr>
            <p:spPr>
              <a:xfrm>
                <a:off x="1824224" y="3632054"/>
                <a:ext cx="480327" cy="574516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Text Box 6">
                <a:extLst>
                  <a:ext uri="{FF2B5EF4-FFF2-40B4-BE49-F238E27FC236}">
                    <a16:creationId xmlns:a16="http://schemas.microsoft.com/office/drawing/2014/main" id="{DEADABD2-B74C-0CE3-11BB-80166777736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862238" y="3527882"/>
                <a:ext cx="404300" cy="18024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71926" rIns="0" bIns="0" anchor="t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en-US" sz="600" dirty="0">
                    <a:solidFill>
                      <a:schemeClr val="accent2"/>
                    </a:solidFill>
                  </a:rPr>
                  <a:t>Biomass</a:t>
                </a:r>
              </a:p>
            </p:txBody>
          </p:sp>
        </p:grpSp>
        <p:pic>
          <p:nvPicPr>
            <p:cNvPr id="110" name="Grafik 109" descr="Produktion mit einfarbiger Füllung">
              <a:extLst>
                <a:ext uri="{FF2B5EF4-FFF2-40B4-BE49-F238E27FC236}">
                  <a16:creationId xmlns:a16="http://schemas.microsoft.com/office/drawing/2014/main" id="{0933A304-3536-1CED-D853-AE9E1E85B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24863" y="1592723"/>
              <a:ext cx="390086" cy="390086"/>
            </a:xfrm>
            <a:prstGeom prst="rect">
              <a:avLst/>
            </a:prstGeom>
          </p:spPr>
        </p:pic>
        <p:sp>
          <p:nvSpPr>
            <p:cNvPr id="114" name="Ellipse 113">
              <a:extLst>
                <a:ext uri="{FF2B5EF4-FFF2-40B4-BE49-F238E27FC236}">
                  <a16:creationId xmlns:a16="http://schemas.microsoft.com/office/drawing/2014/main" id="{B36755A5-27AD-DCCE-9DD4-55513CD53427}"/>
                </a:ext>
              </a:extLst>
            </p:cNvPr>
            <p:cNvSpPr/>
            <p:nvPr/>
          </p:nvSpPr>
          <p:spPr>
            <a:xfrm>
              <a:off x="489444" y="1778866"/>
              <a:ext cx="286398" cy="1497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hteck 114">
              <a:extLst>
                <a:ext uri="{FF2B5EF4-FFF2-40B4-BE49-F238E27FC236}">
                  <a16:creationId xmlns:a16="http://schemas.microsoft.com/office/drawing/2014/main" id="{F9E0B6E3-47B6-A951-F1AA-FCE81D93F125}"/>
                </a:ext>
              </a:extLst>
            </p:cNvPr>
            <p:cNvSpPr/>
            <p:nvPr/>
          </p:nvSpPr>
          <p:spPr>
            <a:xfrm>
              <a:off x="481965" y="1841908"/>
              <a:ext cx="66243" cy="83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Halbbogen 115">
              <a:extLst>
                <a:ext uri="{FF2B5EF4-FFF2-40B4-BE49-F238E27FC236}">
                  <a16:creationId xmlns:a16="http://schemas.microsoft.com/office/drawing/2014/main" id="{D5372533-CF58-2D2B-197A-D0BDC8239BFD}"/>
                </a:ext>
              </a:extLst>
            </p:cNvPr>
            <p:cNvSpPr/>
            <p:nvPr/>
          </p:nvSpPr>
          <p:spPr>
            <a:xfrm rot="10800000">
              <a:off x="506129" y="1837705"/>
              <a:ext cx="263922" cy="45719"/>
            </a:xfrm>
            <a:prstGeom prst="blockArc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188" name="Ellipse 187">
            <a:extLst>
              <a:ext uri="{FF2B5EF4-FFF2-40B4-BE49-F238E27FC236}">
                <a16:creationId xmlns:a16="http://schemas.microsoft.com/office/drawing/2014/main" id="{B3EE91CD-F0FE-7F8C-432C-A1DE7D858AC1}"/>
              </a:ext>
            </a:extLst>
          </p:cNvPr>
          <p:cNvSpPr/>
          <p:nvPr/>
        </p:nvSpPr>
        <p:spPr>
          <a:xfrm>
            <a:off x="2723520" y="1275606"/>
            <a:ext cx="480328" cy="46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4" name="Verbinder: gewinkelt 193">
            <a:extLst>
              <a:ext uri="{FF2B5EF4-FFF2-40B4-BE49-F238E27FC236}">
                <a16:creationId xmlns:a16="http://schemas.microsoft.com/office/drawing/2014/main" id="{FD3A4F58-FC7E-23D7-AAB1-931C8F9917E3}"/>
              </a:ext>
            </a:extLst>
          </p:cNvPr>
          <p:cNvCxnSpPr>
            <a:cxnSpLocks/>
            <a:stCxn id="5" idx="4"/>
            <a:endCxn id="29" idx="3"/>
          </p:cNvCxnSpPr>
          <p:nvPr/>
        </p:nvCxnSpPr>
        <p:spPr>
          <a:xfrm rot="5400000">
            <a:off x="2637182" y="3649410"/>
            <a:ext cx="438107" cy="214898"/>
          </a:xfrm>
          <a:prstGeom prst="bentConnector2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Ellipse 209">
            <a:extLst>
              <a:ext uri="{FF2B5EF4-FFF2-40B4-BE49-F238E27FC236}">
                <a16:creationId xmlns:a16="http://schemas.microsoft.com/office/drawing/2014/main" id="{F922A2CF-7FD6-E4D4-4454-53DE6B12796E}"/>
              </a:ext>
            </a:extLst>
          </p:cNvPr>
          <p:cNvSpPr/>
          <p:nvPr/>
        </p:nvSpPr>
        <p:spPr>
          <a:xfrm>
            <a:off x="5148064" y="1275606"/>
            <a:ext cx="480328" cy="46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5" name="Verbinder: gewinkelt 234">
            <a:extLst>
              <a:ext uri="{FF2B5EF4-FFF2-40B4-BE49-F238E27FC236}">
                <a16:creationId xmlns:a16="http://schemas.microsoft.com/office/drawing/2014/main" id="{470C1894-BDCF-BC8A-971D-D7B3886C4F7E}"/>
              </a:ext>
            </a:extLst>
          </p:cNvPr>
          <p:cNvCxnSpPr>
            <a:cxnSpLocks/>
            <a:stCxn id="210" idx="6"/>
            <a:endCxn id="37" idx="1"/>
          </p:cNvCxnSpPr>
          <p:nvPr/>
        </p:nvCxnSpPr>
        <p:spPr>
          <a:xfrm>
            <a:off x="5628392" y="1506606"/>
            <a:ext cx="948174" cy="919493"/>
          </a:xfrm>
          <a:prstGeom prst="bentConnector3">
            <a:avLst>
              <a:gd name="adj1" fmla="val 50000"/>
            </a:avLst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8" name="Gruppieren 237">
            <a:extLst>
              <a:ext uri="{FF2B5EF4-FFF2-40B4-BE49-F238E27FC236}">
                <a16:creationId xmlns:a16="http://schemas.microsoft.com/office/drawing/2014/main" id="{1AECD3A7-250A-5CAD-7B48-E1E27FAF61BF}"/>
              </a:ext>
            </a:extLst>
          </p:cNvPr>
          <p:cNvGrpSpPr/>
          <p:nvPr/>
        </p:nvGrpSpPr>
        <p:grpSpPr>
          <a:xfrm>
            <a:off x="4139952" y="2139702"/>
            <a:ext cx="574742" cy="620235"/>
            <a:chOff x="3279537" y="3579639"/>
            <a:chExt cx="574742" cy="620235"/>
          </a:xfrm>
        </p:grpSpPr>
        <p:sp>
          <p:nvSpPr>
            <p:cNvPr id="239" name="Rectangle 209">
              <a:extLst>
                <a:ext uri="{FF2B5EF4-FFF2-40B4-BE49-F238E27FC236}">
                  <a16:creationId xmlns:a16="http://schemas.microsoft.com/office/drawing/2014/main" id="{A895B55B-1075-2A97-F011-959A0CDF0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2182" y="3761163"/>
              <a:ext cx="394804" cy="399663"/>
            </a:xfrm>
            <a:prstGeom prst="rect">
              <a:avLst/>
            </a:prstGeom>
            <a:solidFill>
              <a:schemeClr val="tx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240" name="Rechteck 239">
              <a:extLst>
                <a:ext uri="{FF2B5EF4-FFF2-40B4-BE49-F238E27FC236}">
                  <a16:creationId xmlns:a16="http://schemas.microsoft.com/office/drawing/2014/main" id="{96CDE7B0-F5FF-2547-6302-4DD1446CF274}"/>
                </a:ext>
              </a:extLst>
            </p:cNvPr>
            <p:cNvSpPr/>
            <p:nvPr/>
          </p:nvSpPr>
          <p:spPr>
            <a:xfrm>
              <a:off x="3373952" y="3625358"/>
              <a:ext cx="480327" cy="574516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241" name="Text Box 6">
              <a:extLst>
                <a:ext uri="{FF2B5EF4-FFF2-40B4-BE49-F238E27FC236}">
                  <a16:creationId xmlns:a16="http://schemas.microsoft.com/office/drawing/2014/main" id="{C8D9B762-4E0B-F444-8F86-8E881C87A66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411966" y="3579639"/>
              <a:ext cx="404300" cy="9143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tx2"/>
                  </a:solidFill>
                </a:rPr>
                <a:t>H2 OCGT</a:t>
              </a:r>
            </a:p>
          </p:txBody>
        </p:sp>
        <p:cxnSp>
          <p:nvCxnSpPr>
            <p:cNvPr id="242" name="Gerader Verbinder 241">
              <a:extLst>
                <a:ext uri="{FF2B5EF4-FFF2-40B4-BE49-F238E27FC236}">
                  <a16:creationId xmlns:a16="http://schemas.microsoft.com/office/drawing/2014/main" id="{0B4171CF-615B-110E-0CD5-FBD5C644B5C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79537" y="3973215"/>
              <a:ext cx="0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3" name="Flussdiagramm: Manuelle Verarbeitung 242">
              <a:extLst>
                <a:ext uri="{FF2B5EF4-FFF2-40B4-BE49-F238E27FC236}">
                  <a16:creationId xmlns:a16="http://schemas.microsoft.com/office/drawing/2014/main" id="{8921BD82-7572-FAFF-4E1A-A95CEA9EB40D}"/>
                </a:ext>
              </a:extLst>
            </p:cNvPr>
            <p:cNvSpPr/>
            <p:nvPr/>
          </p:nvSpPr>
          <p:spPr bwMode="auto">
            <a:xfrm rot="16200000" flipH="1" flipV="1">
              <a:off x="3516385" y="3867054"/>
              <a:ext cx="186330" cy="178515"/>
            </a:xfrm>
            <a:prstGeom prst="flowChartManualOperation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244" name="Gerader Verbinder 243">
              <a:extLst>
                <a:ext uri="{FF2B5EF4-FFF2-40B4-BE49-F238E27FC236}">
                  <a16:creationId xmlns:a16="http://schemas.microsoft.com/office/drawing/2014/main" id="{DB35B7A3-42B2-1A83-921E-42E627B47E0F}"/>
                </a:ext>
              </a:extLst>
            </p:cNvPr>
            <p:cNvCxnSpPr>
              <a:stCxn id="243" idx="0"/>
            </p:cNvCxnSpPr>
            <p:nvPr/>
          </p:nvCxnSpPr>
          <p:spPr bwMode="auto">
            <a:xfrm flipH="1" flipV="1">
              <a:off x="3698807" y="3810400"/>
              <a:ext cx="0" cy="155275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5" name="Gerader Verbinder 244">
              <a:extLst>
                <a:ext uri="{FF2B5EF4-FFF2-40B4-BE49-F238E27FC236}">
                  <a16:creationId xmlns:a16="http://schemas.microsoft.com/office/drawing/2014/main" id="{F033F4D1-97CC-69E7-363F-CE9BEEBD6175}"/>
                </a:ext>
              </a:extLst>
            </p:cNvPr>
            <p:cNvCxnSpPr>
              <a:endCxn id="243" idx="2"/>
            </p:cNvCxnSpPr>
            <p:nvPr/>
          </p:nvCxnSpPr>
          <p:spPr bwMode="auto">
            <a:xfrm flipH="1" flipV="1">
              <a:off x="3520292" y="3956312"/>
              <a:ext cx="0" cy="155275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6" name="Gerader Verbinder 245">
              <a:extLst>
                <a:ext uri="{FF2B5EF4-FFF2-40B4-BE49-F238E27FC236}">
                  <a16:creationId xmlns:a16="http://schemas.microsoft.com/office/drawing/2014/main" id="{7D57B6F8-ED44-928A-48A4-39587E377215}"/>
                </a:ext>
              </a:extLst>
            </p:cNvPr>
            <p:cNvCxnSpPr/>
            <p:nvPr/>
          </p:nvCxnSpPr>
          <p:spPr bwMode="auto">
            <a:xfrm flipH="1">
              <a:off x="3466227" y="3960421"/>
              <a:ext cx="297525" cy="0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7" name="Group 117">
            <a:extLst>
              <a:ext uri="{FF2B5EF4-FFF2-40B4-BE49-F238E27FC236}">
                <a16:creationId xmlns:a16="http://schemas.microsoft.com/office/drawing/2014/main" id="{AF4F6B6B-5ABE-EE95-D2D2-F5156EB7E54F}"/>
              </a:ext>
            </a:extLst>
          </p:cNvPr>
          <p:cNvGrpSpPr/>
          <p:nvPr/>
        </p:nvGrpSpPr>
        <p:grpSpPr>
          <a:xfrm>
            <a:off x="4234217" y="2769953"/>
            <a:ext cx="480328" cy="694257"/>
            <a:chOff x="4140282" y="2791102"/>
            <a:chExt cx="1051161" cy="1500859"/>
          </a:xfrm>
        </p:grpSpPr>
        <p:sp>
          <p:nvSpPr>
            <p:cNvPr id="248" name="Rechteck 247">
              <a:extLst>
                <a:ext uri="{FF2B5EF4-FFF2-40B4-BE49-F238E27FC236}">
                  <a16:creationId xmlns:a16="http://schemas.microsoft.com/office/drawing/2014/main" id="{BF641605-C33F-4210-B3BA-4FBE0FA8D604}"/>
                </a:ext>
              </a:extLst>
            </p:cNvPr>
            <p:cNvSpPr/>
            <p:nvPr/>
          </p:nvSpPr>
          <p:spPr>
            <a:xfrm>
              <a:off x="4140282" y="3049961"/>
              <a:ext cx="1051161" cy="1242000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249" name="Text Box 6">
              <a:extLst>
                <a:ext uri="{FF2B5EF4-FFF2-40B4-BE49-F238E27FC236}">
                  <a16:creationId xmlns:a16="http://schemas.microsoft.com/office/drawing/2014/main" id="{B105B86F-5DC8-4EDC-BE38-C480BCBA7B9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197862" y="2791102"/>
              <a:ext cx="936000" cy="34849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tx2"/>
                  </a:solidFill>
                </a:rPr>
                <a:t>Fuel Cell</a:t>
              </a:r>
            </a:p>
          </p:txBody>
        </p:sp>
        <p:sp>
          <p:nvSpPr>
            <p:cNvPr id="250" name="Rectangle 209">
              <a:extLst>
                <a:ext uri="{FF2B5EF4-FFF2-40B4-BE49-F238E27FC236}">
                  <a16:creationId xmlns:a16="http://schemas.microsoft.com/office/drawing/2014/main" id="{99113285-1B0F-0F66-209A-999A1EEA21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6719" y="3326143"/>
              <a:ext cx="864001" cy="864000"/>
            </a:xfrm>
            <a:prstGeom prst="rect">
              <a:avLst/>
            </a:prstGeom>
            <a:solidFill>
              <a:schemeClr val="tx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>
                <a:solidFill>
                  <a:schemeClr val="bg1"/>
                </a:solidFill>
              </a:endParaRPr>
            </a:p>
          </p:txBody>
        </p:sp>
        <p:sp>
          <p:nvSpPr>
            <p:cNvPr id="251" name="Freeform 29">
              <a:extLst>
                <a:ext uri="{FF2B5EF4-FFF2-40B4-BE49-F238E27FC236}">
                  <a16:creationId xmlns:a16="http://schemas.microsoft.com/office/drawing/2014/main" id="{D280F105-6D92-C969-F94E-D4CAFA9E20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5693" y="3499110"/>
              <a:ext cx="432416" cy="504486"/>
            </a:xfrm>
            <a:custGeom>
              <a:avLst/>
              <a:gdLst>
                <a:gd name="T0" fmla="*/ 1748 w 2551"/>
                <a:gd name="T1" fmla="*/ 236 h 3023"/>
                <a:gd name="T2" fmla="*/ 1654 w 2551"/>
                <a:gd name="T3" fmla="*/ 94 h 3023"/>
                <a:gd name="T4" fmla="*/ 1512 w 2551"/>
                <a:gd name="T5" fmla="*/ 236 h 3023"/>
                <a:gd name="T6" fmla="*/ 1654 w 2551"/>
                <a:gd name="T7" fmla="*/ 331 h 3023"/>
                <a:gd name="T8" fmla="*/ 1748 w 2551"/>
                <a:gd name="T9" fmla="*/ 472 h 3023"/>
                <a:gd name="T10" fmla="*/ 1890 w 2551"/>
                <a:gd name="T11" fmla="*/ 331 h 3023"/>
                <a:gd name="T12" fmla="*/ 1040 w 2551"/>
                <a:gd name="T13" fmla="*/ 236 h 3023"/>
                <a:gd name="T14" fmla="*/ 662 w 2551"/>
                <a:gd name="T15" fmla="*/ 331 h 3023"/>
                <a:gd name="T16" fmla="*/ 1040 w 2551"/>
                <a:gd name="T17" fmla="*/ 236 h 3023"/>
                <a:gd name="T18" fmla="*/ 1937 w 2551"/>
                <a:gd name="T19" fmla="*/ 567 h 3023"/>
                <a:gd name="T20" fmla="*/ 614 w 2551"/>
                <a:gd name="T21" fmla="*/ 1653 h 3023"/>
                <a:gd name="T22" fmla="*/ 425 w 2551"/>
                <a:gd name="T23" fmla="*/ 0 h 3023"/>
                <a:gd name="T24" fmla="*/ 2126 w 2551"/>
                <a:gd name="T25" fmla="*/ 1653 h 3023"/>
                <a:gd name="T26" fmla="*/ 1888 w 2551"/>
                <a:gd name="T27" fmla="*/ 2401 h 3023"/>
                <a:gd name="T28" fmla="*/ 1652 w 2551"/>
                <a:gd name="T29" fmla="*/ 2148 h 3023"/>
                <a:gd name="T30" fmla="*/ 1416 w 2551"/>
                <a:gd name="T31" fmla="*/ 2398 h 3023"/>
                <a:gd name="T32" fmla="*/ 1652 w 2551"/>
                <a:gd name="T33" fmla="*/ 2654 h 3023"/>
                <a:gd name="T34" fmla="*/ 1888 w 2551"/>
                <a:gd name="T35" fmla="*/ 2401 h 3023"/>
                <a:gd name="T36" fmla="*/ 1272 w 2551"/>
                <a:gd name="T37" fmla="*/ 2682 h 3023"/>
                <a:gd name="T38" fmla="*/ 1377 w 2551"/>
                <a:gd name="T39" fmla="*/ 2549 h 3023"/>
                <a:gd name="T40" fmla="*/ 1167 w 2551"/>
                <a:gd name="T41" fmla="*/ 2488 h 3023"/>
                <a:gd name="T42" fmla="*/ 1258 w 2551"/>
                <a:gd name="T43" fmla="*/ 2526 h 3023"/>
                <a:gd name="T44" fmla="*/ 1246 w 2551"/>
                <a:gd name="T45" fmla="*/ 2627 h 3023"/>
                <a:gd name="T46" fmla="*/ 1170 w 2551"/>
                <a:gd name="T47" fmla="*/ 2740 h 3023"/>
                <a:gd name="T48" fmla="*/ 1379 w 2551"/>
                <a:gd name="T49" fmla="*/ 2682 h 3023"/>
                <a:gd name="T50" fmla="*/ 995 w 2551"/>
                <a:gd name="T51" fmla="*/ 2157 h 3023"/>
                <a:gd name="T52" fmla="*/ 817 w 2551"/>
                <a:gd name="T53" fmla="*/ 2353 h 3023"/>
                <a:gd name="T54" fmla="*/ 706 w 2551"/>
                <a:gd name="T55" fmla="*/ 2157 h 3023"/>
                <a:gd name="T56" fmla="*/ 817 w 2551"/>
                <a:gd name="T57" fmla="*/ 2645 h 3023"/>
                <a:gd name="T58" fmla="*/ 995 w 2551"/>
                <a:gd name="T59" fmla="*/ 2439 h 3023"/>
                <a:gd name="T60" fmla="*/ 1106 w 2551"/>
                <a:gd name="T61" fmla="*/ 2645 h 3023"/>
                <a:gd name="T62" fmla="*/ 2551 w 2551"/>
                <a:gd name="T63" fmla="*/ 756 h 3023"/>
                <a:gd name="T64" fmla="*/ 0 w 2551"/>
                <a:gd name="T65" fmla="*/ 3023 h 3023"/>
                <a:gd name="T66" fmla="*/ 284 w 2551"/>
                <a:gd name="T67" fmla="*/ 756 h 3023"/>
                <a:gd name="T68" fmla="*/ 756 w 2551"/>
                <a:gd name="T69" fmla="*/ 1795 h 3023"/>
                <a:gd name="T70" fmla="*/ 1796 w 2551"/>
                <a:gd name="T71" fmla="*/ 756 h 3023"/>
                <a:gd name="T72" fmla="*/ 2268 w 2551"/>
                <a:gd name="T73" fmla="*/ 1795 h 3023"/>
                <a:gd name="T74" fmla="*/ 2551 w 2551"/>
                <a:gd name="T75" fmla="*/ 756 h 3023"/>
                <a:gd name="T76" fmla="*/ 1652 w 2551"/>
                <a:gd name="T77" fmla="*/ 2568 h 3023"/>
                <a:gd name="T78" fmla="*/ 1652 w 2551"/>
                <a:gd name="T79" fmla="*/ 2234 h 3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51" h="3023">
                  <a:moveTo>
                    <a:pt x="1890" y="236"/>
                  </a:moveTo>
                  <a:lnTo>
                    <a:pt x="1748" y="236"/>
                  </a:lnTo>
                  <a:lnTo>
                    <a:pt x="1748" y="94"/>
                  </a:lnTo>
                  <a:lnTo>
                    <a:pt x="1654" y="94"/>
                  </a:lnTo>
                  <a:lnTo>
                    <a:pt x="1654" y="236"/>
                  </a:lnTo>
                  <a:lnTo>
                    <a:pt x="1512" y="236"/>
                  </a:lnTo>
                  <a:lnTo>
                    <a:pt x="1512" y="331"/>
                  </a:lnTo>
                  <a:lnTo>
                    <a:pt x="1654" y="331"/>
                  </a:lnTo>
                  <a:lnTo>
                    <a:pt x="1654" y="472"/>
                  </a:lnTo>
                  <a:lnTo>
                    <a:pt x="1748" y="472"/>
                  </a:lnTo>
                  <a:lnTo>
                    <a:pt x="1748" y="331"/>
                  </a:lnTo>
                  <a:lnTo>
                    <a:pt x="1890" y="331"/>
                  </a:lnTo>
                  <a:lnTo>
                    <a:pt x="1890" y="236"/>
                  </a:lnTo>
                  <a:close/>
                  <a:moveTo>
                    <a:pt x="1040" y="236"/>
                  </a:moveTo>
                  <a:lnTo>
                    <a:pt x="662" y="236"/>
                  </a:lnTo>
                  <a:lnTo>
                    <a:pt x="662" y="331"/>
                  </a:lnTo>
                  <a:lnTo>
                    <a:pt x="1040" y="331"/>
                  </a:lnTo>
                  <a:lnTo>
                    <a:pt x="1040" y="236"/>
                  </a:lnTo>
                  <a:close/>
                  <a:moveTo>
                    <a:pt x="1937" y="1653"/>
                  </a:moveTo>
                  <a:lnTo>
                    <a:pt x="1937" y="567"/>
                  </a:lnTo>
                  <a:lnTo>
                    <a:pt x="614" y="567"/>
                  </a:lnTo>
                  <a:lnTo>
                    <a:pt x="614" y="1653"/>
                  </a:lnTo>
                  <a:lnTo>
                    <a:pt x="425" y="1653"/>
                  </a:lnTo>
                  <a:lnTo>
                    <a:pt x="425" y="0"/>
                  </a:lnTo>
                  <a:lnTo>
                    <a:pt x="2126" y="0"/>
                  </a:lnTo>
                  <a:lnTo>
                    <a:pt x="2126" y="1653"/>
                  </a:lnTo>
                  <a:lnTo>
                    <a:pt x="1937" y="1653"/>
                  </a:lnTo>
                  <a:close/>
                  <a:moveTo>
                    <a:pt x="1888" y="2401"/>
                  </a:moveTo>
                  <a:cubicBezTo>
                    <a:pt x="1888" y="2328"/>
                    <a:pt x="1868" y="2268"/>
                    <a:pt x="1829" y="2222"/>
                  </a:cubicBezTo>
                  <a:cubicBezTo>
                    <a:pt x="1787" y="2171"/>
                    <a:pt x="1730" y="2148"/>
                    <a:pt x="1652" y="2148"/>
                  </a:cubicBezTo>
                  <a:cubicBezTo>
                    <a:pt x="1581" y="2148"/>
                    <a:pt x="1527" y="2169"/>
                    <a:pt x="1486" y="2210"/>
                  </a:cubicBezTo>
                  <a:cubicBezTo>
                    <a:pt x="1441" y="2255"/>
                    <a:pt x="1416" y="2322"/>
                    <a:pt x="1416" y="2398"/>
                  </a:cubicBezTo>
                  <a:cubicBezTo>
                    <a:pt x="1416" y="2474"/>
                    <a:pt x="1435" y="2533"/>
                    <a:pt x="1475" y="2580"/>
                  </a:cubicBezTo>
                  <a:cubicBezTo>
                    <a:pt x="1517" y="2630"/>
                    <a:pt x="1574" y="2654"/>
                    <a:pt x="1652" y="2654"/>
                  </a:cubicBezTo>
                  <a:cubicBezTo>
                    <a:pt x="1723" y="2654"/>
                    <a:pt x="1777" y="2634"/>
                    <a:pt x="1818" y="2592"/>
                  </a:cubicBezTo>
                  <a:cubicBezTo>
                    <a:pt x="1863" y="2546"/>
                    <a:pt x="1888" y="2481"/>
                    <a:pt x="1888" y="2401"/>
                  </a:cubicBezTo>
                  <a:close/>
                  <a:moveTo>
                    <a:pt x="1379" y="2682"/>
                  </a:moveTo>
                  <a:lnTo>
                    <a:pt x="1272" y="2682"/>
                  </a:lnTo>
                  <a:cubicBezTo>
                    <a:pt x="1292" y="2668"/>
                    <a:pt x="1313" y="2650"/>
                    <a:pt x="1333" y="2633"/>
                  </a:cubicBezTo>
                  <a:cubicBezTo>
                    <a:pt x="1365" y="2603"/>
                    <a:pt x="1377" y="2580"/>
                    <a:pt x="1377" y="2549"/>
                  </a:cubicBezTo>
                  <a:cubicBezTo>
                    <a:pt x="1377" y="2496"/>
                    <a:pt x="1339" y="2467"/>
                    <a:pt x="1269" y="2467"/>
                  </a:cubicBezTo>
                  <a:cubicBezTo>
                    <a:pt x="1235" y="2467"/>
                    <a:pt x="1199" y="2474"/>
                    <a:pt x="1167" y="2488"/>
                  </a:cubicBezTo>
                  <a:lnTo>
                    <a:pt x="1179" y="2547"/>
                  </a:lnTo>
                  <a:cubicBezTo>
                    <a:pt x="1220" y="2531"/>
                    <a:pt x="1237" y="2526"/>
                    <a:pt x="1258" y="2526"/>
                  </a:cubicBezTo>
                  <a:cubicBezTo>
                    <a:pt x="1285" y="2526"/>
                    <a:pt x="1300" y="2537"/>
                    <a:pt x="1300" y="2556"/>
                  </a:cubicBezTo>
                  <a:cubicBezTo>
                    <a:pt x="1300" y="2576"/>
                    <a:pt x="1284" y="2597"/>
                    <a:pt x="1246" y="2627"/>
                  </a:cubicBezTo>
                  <a:cubicBezTo>
                    <a:pt x="1214" y="2653"/>
                    <a:pt x="1189" y="2671"/>
                    <a:pt x="1170" y="2682"/>
                  </a:cubicBezTo>
                  <a:lnTo>
                    <a:pt x="1170" y="2740"/>
                  </a:lnTo>
                  <a:lnTo>
                    <a:pt x="1379" y="2740"/>
                  </a:lnTo>
                  <a:lnTo>
                    <a:pt x="1379" y="2682"/>
                  </a:lnTo>
                  <a:close/>
                  <a:moveTo>
                    <a:pt x="1106" y="2157"/>
                  </a:moveTo>
                  <a:lnTo>
                    <a:pt x="995" y="2157"/>
                  </a:lnTo>
                  <a:lnTo>
                    <a:pt x="995" y="2353"/>
                  </a:lnTo>
                  <a:lnTo>
                    <a:pt x="817" y="2353"/>
                  </a:lnTo>
                  <a:lnTo>
                    <a:pt x="817" y="2157"/>
                  </a:lnTo>
                  <a:lnTo>
                    <a:pt x="706" y="2157"/>
                  </a:lnTo>
                  <a:lnTo>
                    <a:pt x="706" y="2645"/>
                  </a:lnTo>
                  <a:lnTo>
                    <a:pt x="817" y="2645"/>
                  </a:lnTo>
                  <a:lnTo>
                    <a:pt x="817" y="2439"/>
                  </a:lnTo>
                  <a:lnTo>
                    <a:pt x="995" y="2439"/>
                  </a:lnTo>
                  <a:lnTo>
                    <a:pt x="995" y="2645"/>
                  </a:lnTo>
                  <a:lnTo>
                    <a:pt x="1106" y="2645"/>
                  </a:lnTo>
                  <a:lnTo>
                    <a:pt x="1106" y="2157"/>
                  </a:lnTo>
                  <a:close/>
                  <a:moveTo>
                    <a:pt x="2551" y="756"/>
                  </a:moveTo>
                  <a:lnTo>
                    <a:pt x="2551" y="3023"/>
                  </a:lnTo>
                  <a:lnTo>
                    <a:pt x="0" y="3023"/>
                  </a:lnTo>
                  <a:lnTo>
                    <a:pt x="0" y="756"/>
                  </a:lnTo>
                  <a:lnTo>
                    <a:pt x="284" y="756"/>
                  </a:lnTo>
                  <a:lnTo>
                    <a:pt x="284" y="1795"/>
                  </a:lnTo>
                  <a:lnTo>
                    <a:pt x="756" y="1795"/>
                  </a:lnTo>
                  <a:lnTo>
                    <a:pt x="756" y="756"/>
                  </a:lnTo>
                  <a:lnTo>
                    <a:pt x="1796" y="756"/>
                  </a:lnTo>
                  <a:lnTo>
                    <a:pt x="1796" y="1795"/>
                  </a:lnTo>
                  <a:lnTo>
                    <a:pt x="2268" y="1795"/>
                  </a:lnTo>
                  <a:lnTo>
                    <a:pt x="2268" y="756"/>
                  </a:lnTo>
                  <a:lnTo>
                    <a:pt x="2551" y="756"/>
                  </a:lnTo>
                  <a:close/>
                  <a:moveTo>
                    <a:pt x="1774" y="2401"/>
                  </a:moveTo>
                  <a:cubicBezTo>
                    <a:pt x="1774" y="2503"/>
                    <a:pt x="1726" y="2568"/>
                    <a:pt x="1652" y="2568"/>
                  </a:cubicBezTo>
                  <a:cubicBezTo>
                    <a:pt x="1577" y="2568"/>
                    <a:pt x="1530" y="2503"/>
                    <a:pt x="1530" y="2399"/>
                  </a:cubicBezTo>
                  <a:cubicBezTo>
                    <a:pt x="1530" y="2299"/>
                    <a:pt x="1577" y="2234"/>
                    <a:pt x="1652" y="2234"/>
                  </a:cubicBezTo>
                  <a:cubicBezTo>
                    <a:pt x="1726" y="2234"/>
                    <a:pt x="1774" y="2299"/>
                    <a:pt x="1774" y="240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392" tIns="45696" rIns="91392" bIns="45696" numCol="1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600" dirty="0"/>
            </a:p>
          </p:txBody>
        </p:sp>
      </p:grpSp>
      <p:cxnSp>
        <p:nvCxnSpPr>
          <p:cNvPr id="252" name="Verbinder: gewinkelt 251">
            <a:extLst>
              <a:ext uri="{FF2B5EF4-FFF2-40B4-BE49-F238E27FC236}">
                <a16:creationId xmlns:a16="http://schemas.microsoft.com/office/drawing/2014/main" id="{ADC92850-7CCE-F551-0360-3461812576A1}"/>
              </a:ext>
            </a:extLst>
          </p:cNvPr>
          <p:cNvCxnSpPr>
            <a:cxnSpLocks/>
            <a:stCxn id="210" idx="4"/>
            <a:endCxn id="240" idx="3"/>
          </p:cNvCxnSpPr>
          <p:nvPr/>
        </p:nvCxnSpPr>
        <p:spPr>
          <a:xfrm rot="5400000">
            <a:off x="4683925" y="1768375"/>
            <a:ext cx="735073" cy="673534"/>
          </a:xfrm>
          <a:prstGeom prst="bentConnector2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Verbinder: gewinkelt 254">
            <a:extLst>
              <a:ext uri="{FF2B5EF4-FFF2-40B4-BE49-F238E27FC236}">
                <a16:creationId xmlns:a16="http://schemas.microsoft.com/office/drawing/2014/main" id="{BF97AE83-7FC5-3D31-2705-333025A82C33}"/>
              </a:ext>
            </a:extLst>
          </p:cNvPr>
          <p:cNvCxnSpPr>
            <a:cxnSpLocks/>
            <a:stCxn id="210" idx="4"/>
            <a:endCxn id="248" idx="3"/>
          </p:cNvCxnSpPr>
          <p:nvPr/>
        </p:nvCxnSpPr>
        <p:spPr>
          <a:xfrm rot="5400000">
            <a:off x="4331714" y="2120438"/>
            <a:ext cx="1439346" cy="673683"/>
          </a:xfrm>
          <a:prstGeom prst="bentConnector2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Verbinder: gewinkelt 258">
            <a:extLst>
              <a:ext uri="{FF2B5EF4-FFF2-40B4-BE49-F238E27FC236}">
                <a16:creationId xmlns:a16="http://schemas.microsoft.com/office/drawing/2014/main" id="{DB91E58C-8C8F-7156-D07A-F1236C940093}"/>
              </a:ext>
            </a:extLst>
          </p:cNvPr>
          <p:cNvCxnSpPr>
            <a:cxnSpLocks/>
            <a:stCxn id="240" idx="1"/>
            <a:endCxn id="188" idx="6"/>
          </p:cNvCxnSpPr>
          <p:nvPr/>
        </p:nvCxnSpPr>
        <p:spPr>
          <a:xfrm rot="10800000">
            <a:off x="3203849" y="1506607"/>
            <a:ext cx="1030519" cy="966073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Verbinder: gewinkelt 267">
            <a:extLst>
              <a:ext uri="{FF2B5EF4-FFF2-40B4-BE49-F238E27FC236}">
                <a16:creationId xmlns:a16="http://schemas.microsoft.com/office/drawing/2014/main" id="{689D7FBE-AB37-500E-AB61-A3A5C9B20503}"/>
              </a:ext>
            </a:extLst>
          </p:cNvPr>
          <p:cNvCxnSpPr>
            <a:cxnSpLocks/>
            <a:stCxn id="248" idx="1"/>
            <a:endCxn id="188" idx="6"/>
          </p:cNvCxnSpPr>
          <p:nvPr/>
        </p:nvCxnSpPr>
        <p:spPr>
          <a:xfrm rot="10800000">
            <a:off x="3203849" y="1506606"/>
            <a:ext cx="1030369" cy="1670346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3" name="Gruppieren 282">
            <a:extLst>
              <a:ext uri="{FF2B5EF4-FFF2-40B4-BE49-F238E27FC236}">
                <a16:creationId xmlns:a16="http://schemas.microsoft.com/office/drawing/2014/main" id="{0B26413A-5D16-0942-2F09-BC50BBC2C8A1}"/>
              </a:ext>
            </a:extLst>
          </p:cNvPr>
          <p:cNvGrpSpPr/>
          <p:nvPr/>
        </p:nvGrpSpPr>
        <p:grpSpPr>
          <a:xfrm>
            <a:off x="5861437" y="429839"/>
            <a:ext cx="480328" cy="673945"/>
            <a:chOff x="4442034" y="3718370"/>
            <a:chExt cx="524802" cy="727394"/>
          </a:xfrm>
        </p:grpSpPr>
        <p:grpSp>
          <p:nvGrpSpPr>
            <p:cNvPr id="284" name="Gruppieren 117">
              <a:extLst>
                <a:ext uri="{FF2B5EF4-FFF2-40B4-BE49-F238E27FC236}">
                  <a16:creationId xmlns:a16="http://schemas.microsoft.com/office/drawing/2014/main" id="{F7CEE33F-8E9F-BC51-0170-DC0C342AAE2E}"/>
                </a:ext>
              </a:extLst>
            </p:cNvPr>
            <p:cNvGrpSpPr/>
            <p:nvPr/>
          </p:nvGrpSpPr>
          <p:grpSpPr>
            <a:xfrm>
              <a:off x="4442034" y="3718370"/>
              <a:ext cx="524802" cy="727394"/>
              <a:chOff x="5172654" y="4310543"/>
              <a:chExt cx="1051161" cy="1456949"/>
            </a:xfrm>
          </p:grpSpPr>
          <p:sp>
            <p:nvSpPr>
              <p:cNvPr id="290" name="Rectangle 209">
                <a:extLst>
                  <a:ext uri="{FF2B5EF4-FFF2-40B4-BE49-F238E27FC236}">
                    <a16:creationId xmlns:a16="http://schemas.microsoft.com/office/drawing/2014/main" id="{A6ECACB3-B159-72BE-6D84-10935409D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6235" y="4807108"/>
                <a:ext cx="864000" cy="864000"/>
              </a:xfrm>
              <a:prstGeom prst="rect">
                <a:avLst/>
              </a:prstGeom>
              <a:solidFill>
                <a:schemeClr val="tx2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53972" tIns="35981" rIns="53972" bIns="35981" anchor="ctr">
                <a:noAutofit/>
              </a:bodyPr>
              <a:lstStyle/>
              <a:p>
                <a:pPr algn="ctr"/>
                <a:endParaRPr lang="en-GB" sz="10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1" name="Rechteck 121">
                <a:extLst>
                  <a:ext uri="{FF2B5EF4-FFF2-40B4-BE49-F238E27FC236}">
                    <a16:creationId xmlns:a16="http://schemas.microsoft.com/office/drawing/2014/main" id="{E4945ADE-ED64-5662-F78E-407154824FB3}"/>
                  </a:ext>
                </a:extLst>
              </p:cNvPr>
              <p:cNvSpPr/>
              <p:nvPr/>
            </p:nvSpPr>
            <p:spPr>
              <a:xfrm>
                <a:off x="5172654" y="4525492"/>
                <a:ext cx="1051161" cy="1242000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de-DE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292" name="Text Box 6">
                <a:extLst>
                  <a:ext uri="{FF2B5EF4-FFF2-40B4-BE49-F238E27FC236}">
                    <a16:creationId xmlns:a16="http://schemas.microsoft.com/office/drawing/2014/main" id="{8AC12E83-90DA-B7D1-4C8C-EFF06913878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5208573" y="4310543"/>
                <a:ext cx="971999" cy="36562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71926" rIns="0" bIns="0" anchor="t">
                <a:noAutofit/>
              </a:bodyPr>
              <a:lstStyle>
                <a:defPPr>
                  <a:defRPr lang="de-DE"/>
                </a:defPPr>
                <a:lvl1pPr>
                  <a:lnSpc>
                    <a:spcPct val="90000"/>
                  </a:lnSpc>
                  <a:spcBef>
                    <a:spcPct val="0"/>
                  </a:spcBef>
                  <a:defRPr sz="1200" b="1">
                    <a:solidFill>
                      <a:srgbClr val="3C464B"/>
                    </a:solidFill>
                    <a:latin typeface="Arial" charset="0"/>
                    <a:ea typeface="ＭＳ Ｐゴシック" pitchFamily="34" charset="-128"/>
                  </a:defRPr>
                </a:lvl1pPr>
              </a:lstStyle>
              <a:p>
                <a:pPr algn="ctr"/>
                <a:r>
                  <a:rPr lang="de-DE" altLang="en-US" sz="600" b="0" dirty="0">
                    <a:solidFill>
                      <a:schemeClr val="tx2"/>
                    </a:solidFill>
                  </a:rPr>
                  <a:t>Terminal</a:t>
                </a:r>
              </a:p>
            </p:txBody>
          </p:sp>
        </p:grpSp>
        <p:sp>
          <p:nvSpPr>
            <p:cNvPr id="285" name="Freeform 6">
              <a:extLst>
                <a:ext uri="{FF2B5EF4-FFF2-40B4-BE49-F238E27FC236}">
                  <a16:creationId xmlns:a16="http://schemas.microsoft.com/office/drawing/2014/main" id="{85AA33FB-4549-F7B5-B93D-5290670752E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579216" y="4066733"/>
              <a:ext cx="264479" cy="180000"/>
            </a:xfrm>
            <a:custGeom>
              <a:avLst/>
              <a:gdLst>
                <a:gd name="T0" fmla="*/ 1323 w 4441"/>
                <a:gd name="T1" fmla="*/ 1323 h 3024"/>
                <a:gd name="T2" fmla="*/ 1323 w 4441"/>
                <a:gd name="T3" fmla="*/ 3024 h 3024"/>
                <a:gd name="T4" fmla="*/ 0 w 4441"/>
                <a:gd name="T5" fmla="*/ 3024 h 3024"/>
                <a:gd name="T6" fmla="*/ 0 w 4441"/>
                <a:gd name="T7" fmla="*/ 1323 h 3024"/>
                <a:gd name="T8" fmla="*/ 662 w 4441"/>
                <a:gd name="T9" fmla="*/ 661 h 3024"/>
                <a:gd name="T10" fmla="*/ 1323 w 4441"/>
                <a:gd name="T11" fmla="*/ 1323 h 3024"/>
                <a:gd name="T12" fmla="*/ 4441 w 4441"/>
                <a:gd name="T13" fmla="*/ 2173 h 3024"/>
                <a:gd name="T14" fmla="*/ 4441 w 4441"/>
                <a:gd name="T15" fmla="*/ 2173 h 3024"/>
                <a:gd name="T16" fmla="*/ 4441 w 4441"/>
                <a:gd name="T17" fmla="*/ 3024 h 3024"/>
                <a:gd name="T18" fmla="*/ 3119 w 4441"/>
                <a:gd name="T19" fmla="*/ 3024 h 3024"/>
                <a:gd name="T20" fmla="*/ 3119 w 4441"/>
                <a:gd name="T21" fmla="*/ 2173 h 3024"/>
                <a:gd name="T22" fmla="*/ 3685 w 4441"/>
                <a:gd name="T23" fmla="*/ 1519 h 3024"/>
                <a:gd name="T24" fmla="*/ 3685 w 4441"/>
                <a:gd name="T25" fmla="*/ 1228 h 3024"/>
                <a:gd name="T26" fmla="*/ 3591 w 4441"/>
                <a:gd name="T27" fmla="*/ 1134 h 3024"/>
                <a:gd name="T28" fmla="*/ 2930 w 4441"/>
                <a:gd name="T29" fmla="*/ 1134 h 3024"/>
                <a:gd name="T30" fmla="*/ 2930 w 4441"/>
                <a:gd name="T31" fmla="*/ 2551 h 3024"/>
                <a:gd name="T32" fmla="*/ 2646 w 4441"/>
                <a:gd name="T33" fmla="*/ 2835 h 3024"/>
                <a:gd name="T34" fmla="*/ 2552 w 4441"/>
                <a:gd name="T35" fmla="*/ 2835 h 3024"/>
                <a:gd name="T36" fmla="*/ 2552 w 4441"/>
                <a:gd name="T37" fmla="*/ 3024 h 3024"/>
                <a:gd name="T38" fmla="*/ 1512 w 4441"/>
                <a:gd name="T39" fmla="*/ 3024 h 3024"/>
                <a:gd name="T40" fmla="*/ 1512 w 4441"/>
                <a:gd name="T41" fmla="*/ 472 h 3024"/>
                <a:gd name="T42" fmla="*/ 1514 w 4441"/>
                <a:gd name="T43" fmla="*/ 472 h 3024"/>
                <a:gd name="T44" fmla="*/ 2032 w 4441"/>
                <a:gd name="T45" fmla="*/ 0 h 3024"/>
                <a:gd name="T46" fmla="*/ 2549 w 4441"/>
                <a:gd name="T47" fmla="*/ 472 h 3024"/>
                <a:gd name="T48" fmla="*/ 2552 w 4441"/>
                <a:gd name="T49" fmla="*/ 472 h 3024"/>
                <a:gd name="T50" fmla="*/ 2552 w 4441"/>
                <a:gd name="T51" fmla="*/ 945 h 3024"/>
                <a:gd name="T52" fmla="*/ 3591 w 4441"/>
                <a:gd name="T53" fmla="*/ 945 h 3024"/>
                <a:gd name="T54" fmla="*/ 3874 w 4441"/>
                <a:gd name="T55" fmla="*/ 1228 h 3024"/>
                <a:gd name="T56" fmla="*/ 3874 w 4441"/>
                <a:gd name="T57" fmla="*/ 1519 h 3024"/>
                <a:gd name="T58" fmla="*/ 4441 w 4441"/>
                <a:gd name="T59" fmla="*/ 2173 h 3024"/>
                <a:gd name="T60" fmla="*/ 2741 w 4441"/>
                <a:gd name="T61" fmla="*/ 1984 h 3024"/>
                <a:gd name="T62" fmla="*/ 2552 w 4441"/>
                <a:gd name="T63" fmla="*/ 1984 h 3024"/>
                <a:gd name="T64" fmla="*/ 2552 w 4441"/>
                <a:gd name="T65" fmla="*/ 2646 h 3024"/>
                <a:gd name="T66" fmla="*/ 2646 w 4441"/>
                <a:gd name="T67" fmla="*/ 2646 h 3024"/>
                <a:gd name="T68" fmla="*/ 2741 w 4441"/>
                <a:gd name="T69" fmla="*/ 2551 h 3024"/>
                <a:gd name="T70" fmla="*/ 2741 w 4441"/>
                <a:gd name="T71" fmla="*/ 1984 h 3024"/>
                <a:gd name="T72" fmla="*/ 2741 w 4441"/>
                <a:gd name="T73" fmla="*/ 1134 h 3024"/>
                <a:gd name="T74" fmla="*/ 2552 w 4441"/>
                <a:gd name="T75" fmla="*/ 1134 h 3024"/>
                <a:gd name="T76" fmla="*/ 2552 w 4441"/>
                <a:gd name="T77" fmla="*/ 1795 h 3024"/>
                <a:gd name="T78" fmla="*/ 2741 w 4441"/>
                <a:gd name="T79" fmla="*/ 1795 h 3024"/>
                <a:gd name="T80" fmla="*/ 2741 w 4441"/>
                <a:gd name="T81" fmla="*/ 1134 h 3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41" h="3024">
                  <a:moveTo>
                    <a:pt x="1323" y="1323"/>
                  </a:moveTo>
                  <a:lnTo>
                    <a:pt x="1323" y="3024"/>
                  </a:lnTo>
                  <a:lnTo>
                    <a:pt x="0" y="3024"/>
                  </a:lnTo>
                  <a:lnTo>
                    <a:pt x="0" y="1323"/>
                  </a:lnTo>
                  <a:cubicBezTo>
                    <a:pt x="0" y="957"/>
                    <a:pt x="297" y="661"/>
                    <a:pt x="662" y="661"/>
                  </a:cubicBezTo>
                  <a:cubicBezTo>
                    <a:pt x="1027" y="661"/>
                    <a:pt x="1323" y="957"/>
                    <a:pt x="1323" y="1323"/>
                  </a:cubicBezTo>
                  <a:close/>
                  <a:moveTo>
                    <a:pt x="4441" y="2173"/>
                  </a:moveTo>
                  <a:lnTo>
                    <a:pt x="4441" y="2173"/>
                  </a:lnTo>
                  <a:lnTo>
                    <a:pt x="4441" y="3024"/>
                  </a:lnTo>
                  <a:lnTo>
                    <a:pt x="3119" y="3024"/>
                  </a:lnTo>
                  <a:lnTo>
                    <a:pt x="3119" y="2173"/>
                  </a:lnTo>
                  <a:cubicBezTo>
                    <a:pt x="3119" y="1840"/>
                    <a:pt x="3365" y="1564"/>
                    <a:pt x="3685" y="1519"/>
                  </a:cubicBezTo>
                  <a:lnTo>
                    <a:pt x="3685" y="1228"/>
                  </a:lnTo>
                  <a:cubicBezTo>
                    <a:pt x="3685" y="1176"/>
                    <a:pt x="3643" y="1134"/>
                    <a:pt x="3591" y="1134"/>
                  </a:cubicBezTo>
                  <a:lnTo>
                    <a:pt x="2930" y="1134"/>
                  </a:lnTo>
                  <a:lnTo>
                    <a:pt x="2930" y="2551"/>
                  </a:lnTo>
                  <a:cubicBezTo>
                    <a:pt x="2930" y="2707"/>
                    <a:pt x="2802" y="2835"/>
                    <a:pt x="2646" y="2835"/>
                  </a:cubicBezTo>
                  <a:lnTo>
                    <a:pt x="2552" y="2835"/>
                  </a:lnTo>
                  <a:lnTo>
                    <a:pt x="2552" y="3024"/>
                  </a:lnTo>
                  <a:lnTo>
                    <a:pt x="1512" y="3024"/>
                  </a:lnTo>
                  <a:lnTo>
                    <a:pt x="1512" y="472"/>
                  </a:lnTo>
                  <a:lnTo>
                    <a:pt x="1514" y="472"/>
                  </a:lnTo>
                  <a:cubicBezTo>
                    <a:pt x="1538" y="207"/>
                    <a:pt x="1761" y="0"/>
                    <a:pt x="2032" y="0"/>
                  </a:cubicBezTo>
                  <a:cubicBezTo>
                    <a:pt x="2303" y="0"/>
                    <a:pt x="2525" y="207"/>
                    <a:pt x="2549" y="472"/>
                  </a:cubicBezTo>
                  <a:lnTo>
                    <a:pt x="2552" y="472"/>
                  </a:lnTo>
                  <a:lnTo>
                    <a:pt x="2552" y="945"/>
                  </a:lnTo>
                  <a:lnTo>
                    <a:pt x="3591" y="945"/>
                  </a:lnTo>
                  <a:cubicBezTo>
                    <a:pt x="3747" y="945"/>
                    <a:pt x="3874" y="1072"/>
                    <a:pt x="3874" y="1228"/>
                  </a:cubicBezTo>
                  <a:lnTo>
                    <a:pt x="3874" y="1519"/>
                  </a:lnTo>
                  <a:cubicBezTo>
                    <a:pt x="4195" y="1564"/>
                    <a:pt x="4441" y="1840"/>
                    <a:pt x="4441" y="2173"/>
                  </a:cubicBezTo>
                  <a:close/>
                  <a:moveTo>
                    <a:pt x="2741" y="1984"/>
                  </a:moveTo>
                  <a:lnTo>
                    <a:pt x="2552" y="1984"/>
                  </a:lnTo>
                  <a:lnTo>
                    <a:pt x="2552" y="2646"/>
                  </a:lnTo>
                  <a:lnTo>
                    <a:pt x="2646" y="2646"/>
                  </a:lnTo>
                  <a:cubicBezTo>
                    <a:pt x="2698" y="2646"/>
                    <a:pt x="2741" y="2603"/>
                    <a:pt x="2741" y="2551"/>
                  </a:cubicBezTo>
                  <a:lnTo>
                    <a:pt x="2741" y="1984"/>
                  </a:lnTo>
                  <a:close/>
                  <a:moveTo>
                    <a:pt x="2741" y="1134"/>
                  </a:moveTo>
                  <a:lnTo>
                    <a:pt x="2552" y="1134"/>
                  </a:lnTo>
                  <a:lnTo>
                    <a:pt x="2552" y="1795"/>
                  </a:lnTo>
                  <a:lnTo>
                    <a:pt x="2741" y="1795"/>
                  </a:lnTo>
                  <a:lnTo>
                    <a:pt x="2741" y="113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 sz="100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6" name="Rechteck 285">
              <a:extLst>
                <a:ext uri="{FF2B5EF4-FFF2-40B4-BE49-F238E27FC236}">
                  <a16:creationId xmlns:a16="http://schemas.microsoft.com/office/drawing/2014/main" id="{6BAC80A0-46B7-8F73-66DE-513992788E89}"/>
                </a:ext>
              </a:extLst>
            </p:cNvPr>
            <p:cNvSpPr/>
            <p:nvPr/>
          </p:nvSpPr>
          <p:spPr bwMode="auto">
            <a:xfrm>
              <a:off x="4756610" y="4160322"/>
              <a:ext cx="95933" cy="109086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87" name="Rechteck 286">
              <a:extLst>
                <a:ext uri="{FF2B5EF4-FFF2-40B4-BE49-F238E27FC236}">
                  <a16:creationId xmlns:a16="http://schemas.microsoft.com/office/drawing/2014/main" id="{477091AA-EB25-2BB7-0ABC-8DDACAA5A0E8}"/>
                </a:ext>
              </a:extLst>
            </p:cNvPr>
            <p:cNvSpPr/>
            <p:nvPr/>
          </p:nvSpPr>
          <p:spPr bwMode="auto">
            <a:xfrm>
              <a:off x="4519722" y="4245504"/>
              <a:ext cx="252000" cy="1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88" name="Rechteck 287">
              <a:extLst>
                <a:ext uri="{FF2B5EF4-FFF2-40B4-BE49-F238E27FC236}">
                  <a16:creationId xmlns:a16="http://schemas.microsoft.com/office/drawing/2014/main" id="{B5C41AC5-04AD-3E5D-4041-83769F685126}"/>
                </a:ext>
              </a:extLst>
            </p:cNvPr>
            <p:cNvSpPr/>
            <p:nvPr/>
          </p:nvSpPr>
          <p:spPr bwMode="auto">
            <a:xfrm>
              <a:off x="4747854" y="4260992"/>
              <a:ext cx="18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89" name="Flussdiagramm: Manuelle Eingabe 288">
              <a:extLst>
                <a:ext uri="{FF2B5EF4-FFF2-40B4-BE49-F238E27FC236}">
                  <a16:creationId xmlns:a16="http://schemas.microsoft.com/office/drawing/2014/main" id="{C7ED55B5-1999-B410-793E-02E24E1944AD}"/>
                </a:ext>
              </a:extLst>
            </p:cNvPr>
            <p:cNvSpPr/>
            <p:nvPr/>
          </p:nvSpPr>
          <p:spPr bwMode="auto">
            <a:xfrm rot="16200000">
              <a:off x="4778434" y="4222227"/>
              <a:ext cx="108000" cy="108000"/>
            </a:xfrm>
            <a:prstGeom prst="flowChartManualInpu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293" name="Gruppieren 292">
            <a:extLst>
              <a:ext uri="{FF2B5EF4-FFF2-40B4-BE49-F238E27FC236}">
                <a16:creationId xmlns:a16="http://schemas.microsoft.com/office/drawing/2014/main" id="{94698BB9-8773-9041-3226-E4C74591539D}"/>
              </a:ext>
            </a:extLst>
          </p:cNvPr>
          <p:cNvGrpSpPr/>
          <p:nvPr/>
        </p:nvGrpSpPr>
        <p:grpSpPr>
          <a:xfrm>
            <a:off x="6605147" y="69798"/>
            <a:ext cx="474202" cy="635957"/>
            <a:chOff x="4813006" y="3669960"/>
            <a:chExt cx="524802" cy="695260"/>
          </a:xfrm>
        </p:grpSpPr>
        <p:grpSp>
          <p:nvGrpSpPr>
            <p:cNvPr id="294" name="Group 110">
              <a:extLst>
                <a:ext uri="{FF2B5EF4-FFF2-40B4-BE49-F238E27FC236}">
                  <a16:creationId xmlns:a16="http://schemas.microsoft.com/office/drawing/2014/main" id="{F0556FA3-EF7D-47A8-A988-E0467B313837}"/>
                </a:ext>
              </a:extLst>
            </p:cNvPr>
            <p:cNvGrpSpPr/>
            <p:nvPr/>
          </p:nvGrpSpPr>
          <p:grpSpPr>
            <a:xfrm>
              <a:off x="4813006" y="3669960"/>
              <a:ext cx="524802" cy="695260"/>
              <a:chOff x="2457977" y="3547255"/>
              <a:chExt cx="1051161" cy="1392583"/>
            </a:xfrm>
          </p:grpSpPr>
          <p:sp>
            <p:nvSpPr>
              <p:cNvPr id="299" name="Rectangle 209">
                <a:extLst>
                  <a:ext uri="{FF2B5EF4-FFF2-40B4-BE49-F238E27FC236}">
                    <a16:creationId xmlns:a16="http://schemas.microsoft.com/office/drawing/2014/main" id="{699D9576-DE0F-7AEB-98EC-5628343A4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1556" y="3978695"/>
                <a:ext cx="864000" cy="864000"/>
              </a:xfrm>
              <a:prstGeom prst="rect">
                <a:avLst/>
              </a:prstGeom>
              <a:solidFill>
                <a:schemeClr val="tx2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53972" tIns="35981" rIns="53972" bIns="35981" anchor="ctr">
                <a:noAutofit/>
              </a:bodyPr>
              <a:lstStyle/>
              <a:p>
                <a:pPr algn="ctr"/>
                <a:endParaRPr lang="en-GB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0" name="Rechteck 78">
                <a:extLst>
                  <a:ext uri="{FF2B5EF4-FFF2-40B4-BE49-F238E27FC236}">
                    <a16:creationId xmlns:a16="http://schemas.microsoft.com/office/drawing/2014/main" id="{E5BCF6C6-E18A-E8C2-5DF1-1DC6931EC21E}"/>
                  </a:ext>
                </a:extLst>
              </p:cNvPr>
              <p:cNvSpPr/>
              <p:nvPr/>
            </p:nvSpPr>
            <p:spPr>
              <a:xfrm>
                <a:off x="2457977" y="3697838"/>
                <a:ext cx="1051161" cy="1242000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de-DE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301" name="Text Box 6">
                <a:extLst>
                  <a:ext uri="{FF2B5EF4-FFF2-40B4-BE49-F238E27FC236}">
                    <a16:creationId xmlns:a16="http://schemas.microsoft.com/office/drawing/2014/main" id="{5FB67F7D-491A-0CB1-2CB3-76B3211B0C8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541168" y="3547255"/>
                <a:ext cx="884781" cy="30318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71926" rIns="0" bIns="0" anchor="ctr">
                <a:noAutofit/>
              </a:bodyPr>
              <a:lstStyle>
                <a:defPPr>
                  <a:defRPr lang="de-DE"/>
                </a:defPPr>
                <a:lvl1pPr>
                  <a:lnSpc>
                    <a:spcPct val="90000"/>
                  </a:lnSpc>
                  <a:spcBef>
                    <a:spcPct val="0"/>
                  </a:spcBef>
                  <a:defRPr sz="1200" b="1">
                    <a:solidFill>
                      <a:srgbClr val="3C464B"/>
                    </a:solidFill>
                    <a:latin typeface="Arial" charset="0"/>
                    <a:ea typeface="ＭＳ Ｐゴシック" pitchFamily="34" charset="-128"/>
                  </a:defRPr>
                </a:lvl1pPr>
              </a:lstStyle>
              <a:p>
                <a:pPr algn="ctr"/>
                <a:r>
                  <a:rPr lang="en-US" altLang="en-US" sz="600" b="0" dirty="0">
                    <a:solidFill>
                      <a:schemeClr val="tx2"/>
                    </a:solidFill>
                  </a:rPr>
                  <a:t>Shipping</a:t>
                </a:r>
              </a:p>
            </p:txBody>
          </p:sp>
        </p:grpSp>
        <p:grpSp>
          <p:nvGrpSpPr>
            <p:cNvPr id="295" name="Gruppieren 294">
              <a:extLst>
                <a:ext uri="{FF2B5EF4-FFF2-40B4-BE49-F238E27FC236}">
                  <a16:creationId xmlns:a16="http://schemas.microsoft.com/office/drawing/2014/main" id="{FA8A567E-A313-18CA-E9B5-F8F36BCC7DEA}"/>
                </a:ext>
              </a:extLst>
            </p:cNvPr>
            <p:cNvGrpSpPr/>
            <p:nvPr/>
          </p:nvGrpSpPr>
          <p:grpSpPr>
            <a:xfrm>
              <a:off x="4907257" y="3959505"/>
              <a:ext cx="347862" cy="281322"/>
              <a:chOff x="1692459" y="3501008"/>
              <a:chExt cx="1130683" cy="914400"/>
            </a:xfrm>
          </p:grpSpPr>
          <p:pic>
            <p:nvPicPr>
              <p:cNvPr id="296" name="Grafik 295" descr="Fracht mit einfarbiger Füllung">
                <a:extLst>
                  <a:ext uri="{FF2B5EF4-FFF2-40B4-BE49-F238E27FC236}">
                    <a16:creationId xmlns:a16="http://schemas.microsoft.com/office/drawing/2014/main" id="{38A65943-27EA-C736-DC75-E6211C3EAB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692459" y="3501008"/>
                <a:ext cx="1130683" cy="914400"/>
              </a:xfrm>
              <a:prstGeom prst="rect">
                <a:avLst/>
              </a:prstGeom>
            </p:spPr>
          </p:pic>
          <p:sp>
            <p:nvSpPr>
              <p:cNvPr id="297" name="Rechteck 296">
                <a:extLst>
                  <a:ext uri="{FF2B5EF4-FFF2-40B4-BE49-F238E27FC236}">
                    <a16:creationId xmlns:a16="http://schemas.microsoft.com/office/drawing/2014/main" id="{C620AC71-E763-FFFA-3DF6-2D9F236DB5E6}"/>
                  </a:ext>
                </a:extLst>
              </p:cNvPr>
              <p:cNvSpPr/>
              <p:nvPr/>
            </p:nvSpPr>
            <p:spPr>
              <a:xfrm>
                <a:off x="2033151" y="3788867"/>
                <a:ext cx="533660" cy="21602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de-DE" sz="28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8" name="Freeform 38">
                <a:extLst>
                  <a:ext uri="{FF2B5EF4-FFF2-40B4-BE49-F238E27FC236}">
                    <a16:creationId xmlns:a16="http://schemas.microsoft.com/office/drawing/2014/main" id="{0572B5EF-8E0E-884C-BA1B-E885524D0C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61974" y="3757803"/>
                <a:ext cx="683997" cy="288002"/>
              </a:xfrm>
              <a:custGeom>
                <a:avLst/>
                <a:gdLst>
                  <a:gd name="T0" fmla="*/ 51 w 98"/>
                  <a:gd name="T1" fmla="*/ 27 h 41"/>
                  <a:gd name="T2" fmla="*/ 47 w 98"/>
                  <a:gd name="T3" fmla="*/ 27 h 41"/>
                  <a:gd name="T4" fmla="*/ 47 w 98"/>
                  <a:gd name="T5" fmla="*/ 19 h 41"/>
                  <a:gd name="T6" fmla="*/ 40 w 98"/>
                  <a:gd name="T7" fmla="*/ 19 h 41"/>
                  <a:gd name="T8" fmla="*/ 40 w 98"/>
                  <a:gd name="T9" fmla="*/ 27 h 41"/>
                  <a:gd name="T10" fmla="*/ 36 w 98"/>
                  <a:gd name="T11" fmla="*/ 27 h 41"/>
                  <a:gd name="T12" fmla="*/ 36 w 98"/>
                  <a:gd name="T13" fmla="*/ 8 h 41"/>
                  <a:gd name="T14" fmla="*/ 40 w 98"/>
                  <a:gd name="T15" fmla="*/ 8 h 41"/>
                  <a:gd name="T16" fmla="*/ 40 w 98"/>
                  <a:gd name="T17" fmla="*/ 16 h 41"/>
                  <a:gd name="T18" fmla="*/ 47 w 98"/>
                  <a:gd name="T19" fmla="*/ 16 h 41"/>
                  <a:gd name="T20" fmla="*/ 47 w 98"/>
                  <a:gd name="T21" fmla="*/ 8 h 41"/>
                  <a:gd name="T22" fmla="*/ 51 w 98"/>
                  <a:gd name="T23" fmla="*/ 8 h 41"/>
                  <a:gd name="T24" fmla="*/ 51 w 98"/>
                  <a:gd name="T25" fmla="*/ 27 h 41"/>
                  <a:gd name="T26" fmla="*/ 97 w 98"/>
                  <a:gd name="T27" fmla="*/ 12 h 41"/>
                  <a:gd name="T28" fmla="*/ 94 w 98"/>
                  <a:gd name="T29" fmla="*/ 12 h 41"/>
                  <a:gd name="T30" fmla="*/ 86 w 98"/>
                  <a:gd name="T31" fmla="*/ 0 h 41"/>
                  <a:gd name="T32" fmla="*/ 12 w 98"/>
                  <a:gd name="T33" fmla="*/ 0 h 41"/>
                  <a:gd name="T34" fmla="*/ 4 w 98"/>
                  <a:gd name="T35" fmla="*/ 12 h 41"/>
                  <a:gd name="T36" fmla="*/ 1 w 98"/>
                  <a:gd name="T37" fmla="*/ 12 h 41"/>
                  <a:gd name="T38" fmla="*/ 0 w 98"/>
                  <a:gd name="T39" fmla="*/ 18 h 41"/>
                  <a:gd name="T40" fmla="*/ 1 w 98"/>
                  <a:gd name="T41" fmla="*/ 24 h 41"/>
                  <a:gd name="T42" fmla="*/ 4 w 98"/>
                  <a:gd name="T43" fmla="*/ 24 h 41"/>
                  <a:gd name="T44" fmla="*/ 12 w 98"/>
                  <a:gd name="T45" fmla="*/ 36 h 41"/>
                  <a:gd name="T46" fmla="*/ 22 w 98"/>
                  <a:gd name="T47" fmla="*/ 36 h 41"/>
                  <a:gd name="T48" fmla="*/ 22 w 98"/>
                  <a:gd name="T49" fmla="*/ 41 h 41"/>
                  <a:gd name="T50" fmla="*/ 30 w 98"/>
                  <a:gd name="T51" fmla="*/ 41 h 41"/>
                  <a:gd name="T52" fmla="*/ 30 w 98"/>
                  <a:gd name="T53" fmla="*/ 36 h 41"/>
                  <a:gd name="T54" fmla="*/ 68 w 98"/>
                  <a:gd name="T55" fmla="*/ 36 h 41"/>
                  <a:gd name="T56" fmla="*/ 68 w 98"/>
                  <a:gd name="T57" fmla="*/ 41 h 41"/>
                  <a:gd name="T58" fmla="*/ 76 w 98"/>
                  <a:gd name="T59" fmla="*/ 41 h 41"/>
                  <a:gd name="T60" fmla="*/ 76 w 98"/>
                  <a:gd name="T61" fmla="*/ 36 h 41"/>
                  <a:gd name="T62" fmla="*/ 86 w 98"/>
                  <a:gd name="T63" fmla="*/ 36 h 41"/>
                  <a:gd name="T64" fmla="*/ 94 w 98"/>
                  <a:gd name="T65" fmla="*/ 24 h 41"/>
                  <a:gd name="T66" fmla="*/ 97 w 98"/>
                  <a:gd name="T67" fmla="*/ 24 h 41"/>
                  <a:gd name="T68" fmla="*/ 98 w 98"/>
                  <a:gd name="T69" fmla="*/ 18 h 41"/>
                  <a:gd name="T70" fmla="*/ 97 w 98"/>
                  <a:gd name="T71" fmla="*/ 12 h 41"/>
                  <a:gd name="T72" fmla="*/ 65 w 98"/>
                  <a:gd name="T73" fmla="*/ 31 h 41"/>
                  <a:gd name="T74" fmla="*/ 56 w 98"/>
                  <a:gd name="T75" fmla="*/ 31 h 41"/>
                  <a:gd name="T76" fmla="*/ 56 w 98"/>
                  <a:gd name="T77" fmla="*/ 29 h 41"/>
                  <a:gd name="T78" fmla="*/ 62 w 98"/>
                  <a:gd name="T79" fmla="*/ 22 h 41"/>
                  <a:gd name="T80" fmla="*/ 60 w 98"/>
                  <a:gd name="T81" fmla="*/ 20 h 41"/>
                  <a:gd name="T82" fmla="*/ 57 w 98"/>
                  <a:gd name="T83" fmla="*/ 21 h 41"/>
                  <a:gd name="T84" fmla="*/ 57 w 98"/>
                  <a:gd name="T85" fmla="*/ 21 h 41"/>
                  <a:gd name="T86" fmla="*/ 56 w 98"/>
                  <a:gd name="T87" fmla="*/ 19 h 41"/>
                  <a:gd name="T88" fmla="*/ 60 w 98"/>
                  <a:gd name="T89" fmla="*/ 18 h 41"/>
                  <a:gd name="T90" fmla="*/ 65 w 98"/>
                  <a:gd name="T91" fmla="*/ 22 h 41"/>
                  <a:gd name="T92" fmla="*/ 62 w 98"/>
                  <a:gd name="T93" fmla="*/ 27 h 41"/>
                  <a:gd name="T94" fmla="*/ 60 w 98"/>
                  <a:gd name="T95" fmla="*/ 29 h 41"/>
                  <a:gd name="T96" fmla="*/ 65 w 98"/>
                  <a:gd name="T97" fmla="*/ 29 h 41"/>
                  <a:gd name="T98" fmla="*/ 65 w 98"/>
                  <a:gd name="T99" fmla="*/ 3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8" h="41">
                    <a:moveTo>
                      <a:pt x="51" y="27"/>
                    </a:moveTo>
                    <a:cubicBezTo>
                      <a:pt x="47" y="27"/>
                      <a:pt x="47" y="27"/>
                      <a:pt x="47" y="27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8"/>
                      <a:pt x="51" y="8"/>
                      <a:pt x="51" y="8"/>
                    </a:cubicBezTo>
                    <a:lnTo>
                      <a:pt x="51" y="27"/>
                    </a:lnTo>
                    <a:close/>
                    <a:moveTo>
                      <a:pt x="97" y="12"/>
                    </a:moveTo>
                    <a:cubicBezTo>
                      <a:pt x="94" y="12"/>
                      <a:pt x="94" y="12"/>
                      <a:pt x="94" y="12"/>
                    </a:cubicBezTo>
                    <a:cubicBezTo>
                      <a:pt x="93" y="5"/>
                      <a:pt x="90" y="0"/>
                      <a:pt x="86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5" y="5"/>
                      <a:pt x="4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0" y="15"/>
                      <a:pt x="0" y="18"/>
                    </a:cubicBezTo>
                    <a:cubicBezTo>
                      <a:pt x="0" y="21"/>
                      <a:pt x="1" y="24"/>
                      <a:pt x="1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5" y="31"/>
                      <a:pt x="9" y="36"/>
                      <a:pt x="12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68" y="36"/>
                      <a:pt x="68" y="36"/>
                      <a:pt x="68" y="36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76" y="41"/>
                      <a:pt x="76" y="41"/>
                      <a:pt x="76" y="41"/>
                    </a:cubicBezTo>
                    <a:cubicBezTo>
                      <a:pt x="76" y="36"/>
                      <a:pt x="76" y="36"/>
                      <a:pt x="76" y="36"/>
                    </a:cubicBezTo>
                    <a:cubicBezTo>
                      <a:pt x="86" y="36"/>
                      <a:pt x="86" y="36"/>
                      <a:pt x="86" y="36"/>
                    </a:cubicBezTo>
                    <a:cubicBezTo>
                      <a:pt x="90" y="36"/>
                      <a:pt x="93" y="31"/>
                      <a:pt x="94" y="24"/>
                    </a:cubicBezTo>
                    <a:cubicBezTo>
                      <a:pt x="97" y="24"/>
                      <a:pt x="97" y="24"/>
                      <a:pt x="97" y="24"/>
                    </a:cubicBezTo>
                    <a:cubicBezTo>
                      <a:pt x="97" y="24"/>
                      <a:pt x="98" y="21"/>
                      <a:pt x="98" y="18"/>
                    </a:cubicBezTo>
                    <a:cubicBezTo>
                      <a:pt x="98" y="15"/>
                      <a:pt x="97" y="12"/>
                      <a:pt x="97" y="12"/>
                    </a:cubicBezTo>
                    <a:moveTo>
                      <a:pt x="65" y="31"/>
                    </a:moveTo>
                    <a:cubicBezTo>
                      <a:pt x="56" y="31"/>
                      <a:pt x="56" y="31"/>
                      <a:pt x="56" y="31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60" y="25"/>
                      <a:pt x="62" y="23"/>
                      <a:pt x="62" y="22"/>
                    </a:cubicBezTo>
                    <a:cubicBezTo>
                      <a:pt x="62" y="21"/>
                      <a:pt x="61" y="20"/>
                      <a:pt x="60" y="20"/>
                    </a:cubicBezTo>
                    <a:cubicBezTo>
                      <a:pt x="59" y="20"/>
                      <a:pt x="58" y="21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7" y="18"/>
                      <a:pt x="59" y="18"/>
                      <a:pt x="60" y="18"/>
                    </a:cubicBezTo>
                    <a:cubicBezTo>
                      <a:pt x="63" y="18"/>
                      <a:pt x="65" y="19"/>
                      <a:pt x="65" y="22"/>
                    </a:cubicBezTo>
                    <a:cubicBezTo>
                      <a:pt x="65" y="23"/>
                      <a:pt x="64" y="25"/>
                      <a:pt x="62" y="27"/>
                    </a:cubicBezTo>
                    <a:cubicBezTo>
                      <a:pt x="61" y="28"/>
                      <a:pt x="61" y="28"/>
                      <a:pt x="60" y="29"/>
                    </a:cubicBezTo>
                    <a:cubicBezTo>
                      <a:pt x="65" y="29"/>
                      <a:pt x="65" y="29"/>
                      <a:pt x="65" y="29"/>
                    </a:cubicBezTo>
                    <a:lnTo>
                      <a:pt x="65" y="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44" tIns="45672" rIns="91344" bIns="45672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de-DE" sz="10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302" name="Gruppieren 116">
            <a:extLst>
              <a:ext uri="{FF2B5EF4-FFF2-40B4-BE49-F238E27FC236}">
                <a16:creationId xmlns:a16="http://schemas.microsoft.com/office/drawing/2014/main" id="{470CD7B7-6C19-08A5-91A5-F4CF608DD0A0}"/>
              </a:ext>
            </a:extLst>
          </p:cNvPr>
          <p:cNvGrpSpPr/>
          <p:nvPr/>
        </p:nvGrpSpPr>
        <p:grpSpPr>
          <a:xfrm>
            <a:off x="6576566" y="2838184"/>
            <a:ext cx="474201" cy="631625"/>
            <a:chOff x="4510338" y="4933910"/>
            <a:chExt cx="1051161" cy="1383101"/>
          </a:xfrm>
        </p:grpSpPr>
        <p:grpSp>
          <p:nvGrpSpPr>
            <p:cNvPr id="303" name="Gruppieren 117">
              <a:extLst>
                <a:ext uri="{FF2B5EF4-FFF2-40B4-BE49-F238E27FC236}">
                  <a16:creationId xmlns:a16="http://schemas.microsoft.com/office/drawing/2014/main" id="{933A1788-77AB-1F72-A1E7-EB52D197F4B4}"/>
                </a:ext>
              </a:extLst>
            </p:cNvPr>
            <p:cNvGrpSpPr/>
            <p:nvPr/>
          </p:nvGrpSpPr>
          <p:grpSpPr>
            <a:xfrm>
              <a:off x="4510338" y="4933910"/>
              <a:ext cx="1051161" cy="1383101"/>
              <a:chOff x="5172654" y="4384391"/>
              <a:chExt cx="1051161" cy="1383101"/>
            </a:xfrm>
          </p:grpSpPr>
          <p:sp>
            <p:nvSpPr>
              <p:cNvPr id="305" name="Rectangle 209">
                <a:extLst>
                  <a:ext uri="{FF2B5EF4-FFF2-40B4-BE49-F238E27FC236}">
                    <a16:creationId xmlns:a16="http://schemas.microsoft.com/office/drawing/2014/main" id="{FBF9A62B-1918-A517-47CF-FEE2322C39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6235" y="4807108"/>
                <a:ext cx="864000" cy="864000"/>
              </a:xfrm>
              <a:prstGeom prst="rect">
                <a:avLst/>
              </a:prstGeom>
              <a:solidFill>
                <a:schemeClr val="tx2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53972" tIns="35981" rIns="53972" bIns="35981" anchor="ctr">
                <a:noAutofit/>
              </a:bodyPr>
              <a:lstStyle/>
              <a:p>
                <a:pPr algn="ctr"/>
                <a:endParaRPr lang="en-GB" sz="10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06" name="Rechteck 121">
                <a:extLst>
                  <a:ext uri="{FF2B5EF4-FFF2-40B4-BE49-F238E27FC236}">
                    <a16:creationId xmlns:a16="http://schemas.microsoft.com/office/drawing/2014/main" id="{95A324F2-20D4-8168-89C8-87077589D293}"/>
                  </a:ext>
                </a:extLst>
              </p:cNvPr>
              <p:cNvSpPr/>
              <p:nvPr/>
            </p:nvSpPr>
            <p:spPr>
              <a:xfrm>
                <a:off x="5172654" y="4525492"/>
                <a:ext cx="1051161" cy="1242000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de-DE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307" name="Text Box 6">
                <a:extLst>
                  <a:ext uri="{FF2B5EF4-FFF2-40B4-BE49-F238E27FC236}">
                    <a16:creationId xmlns:a16="http://schemas.microsoft.com/office/drawing/2014/main" id="{B4D8623B-A61A-7F77-C81B-F23D4817D44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5208573" y="4384391"/>
                <a:ext cx="972000" cy="24709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71926" rIns="0" bIns="0" anchor="ctr">
                <a:noAutofit/>
              </a:bodyPr>
              <a:lstStyle>
                <a:defPPr>
                  <a:defRPr lang="de-DE"/>
                </a:defPPr>
                <a:lvl1pPr>
                  <a:lnSpc>
                    <a:spcPct val="90000"/>
                  </a:lnSpc>
                  <a:spcBef>
                    <a:spcPct val="0"/>
                  </a:spcBef>
                  <a:defRPr sz="1200" b="1">
                    <a:solidFill>
                      <a:srgbClr val="3C464B"/>
                    </a:solidFill>
                    <a:latin typeface="Arial" charset="0"/>
                    <a:ea typeface="ＭＳ Ｐゴシック" pitchFamily="34" charset="-128"/>
                  </a:defRPr>
                </a:lvl1pPr>
              </a:lstStyle>
              <a:p>
                <a:pPr algn="ctr"/>
                <a:r>
                  <a:rPr lang="de-DE" altLang="en-US" sz="600" dirty="0">
                    <a:solidFill>
                      <a:schemeClr val="tx2"/>
                    </a:solidFill>
                  </a:rPr>
                  <a:t>H2 </a:t>
                </a:r>
                <a:r>
                  <a:rPr lang="en-US" altLang="en-US" sz="600" dirty="0">
                    <a:solidFill>
                      <a:schemeClr val="tx2"/>
                    </a:solidFill>
                  </a:rPr>
                  <a:t>storage</a:t>
                </a:r>
              </a:p>
            </p:txBody>
          </p:sp>
        </p:grpSp>
        <p:sp>
          <p:nvSpPr>
            <p:cNvPr id="304" name="Freeform 38">
              <a:extLst>
                <a:ext uri="{FF2B5EF4-FFF2-40B4-BE49-F238E27FC236}">
                  <a16:creationId xmlns:a16="http://schemas.microsoft.com/office/drawing/2014/main" id="{70EAA97D-E316-71C1-D724-8D0A7CF4D8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15411" y="5659196"/>
              <a:ext cx="641016" cy="268148"/>
            </a:xfrm>
            <a:custGeom>
              <a:avLst/>
              <a:gdLst>
                <a:gd name="T0" fmla="*/ 51 w 98"/>
                <a:gd name="T1" fmla="*/ 27 h 41"/>
                <a:gd name="T2" fmla="*/ 47 w 98"/>
                <a:gd name="T3" fmla="*/ 27 h 41"/>
                <a:gd name="T4" fmla="*/ 47 w 98"/>
                <a:gd name="T5" fmla="*/ 19 h 41"/>
                <a:gd name="T6" fmla="*/ 40 w 98"/>
                <a:gd name="T7" fmla="*/ 19 h 41"/>
                <a:gd name="T8" fmla="*/ 40 w 98"/>
                <a:gd name="T9" fmla="*/ 27 h 41"/>
                <a:gd name="T10" fmla="*/ 36 w 98"/>
                <a:gd name="T11" fmla="*/ 27 h 41"/>
                <a:gd name="T12" fmla="*/ 36 w 98"/>
                <a:gd name="T13" fmla="*/ 8 h 41"/>
                <a:gd name="T14" fmla="*/ 40 w 98"/>
                <a:gd name="T15" fmla="*/ 8 h 41"/>
                <a:gd name="T16" fmla="*/ 40 w 98"/>
                <a:gd name="T17" fmla="*/ 16 h 41"/>
                <a:gd name="T18" fmla="*/ 47 w 98"/>
                <a:gd name="T19" fmla="*/ 16 h 41"/>
                <a:gd name="T20" fmla="*/ 47 w 98"/>
                <a:gd name="T21" fmla="*/ 8 h 41"/>
                <a:gd name="T22" fmla="*/ 51 w 98"/>
                <a:gd name="T23" fmla="*/ 8 h 41"/>
                <a:gd name="T24" fmla="*/ 51 w 98"/>
                <a:gd name="T25" fmla="*/ 27 h 41"/>
                <a:gd name="T26" fmla="*/ 97 w 98"/>
                <a:gd name="T27" fmla="*/ 12 h 41"/>
                <a:gd name="T28" fmla="*/ 94 w 98"/>
                <a:gd name="T29" fmla="*/ 12 h 41"/>
                <a:gd name="T30" fmla="*/ 86 w 98"/>
                <a:gd name="T31" fmla="*/ 0 h 41"/>
                <a:gd name="T32" fmla="*/ 12 w 98"/>
                <a:gd name="T33" fmla="*/ 0 h 41"/>
                <a:gd name="T34" fmla="*/ 4 w 98"/>
                <a:gd name="T35" fmla="*/ 12 h 41"/>
                <a:gd name="T36" fmla="*/ 1 w 98"/>
                <a:gd name="T37" fmla="*/ 12 h 41"/>
                <a:gd name="T38" fmla="*/ 0 w 98"/>
                <a:gd name="T39" fmla="*/ 18 h 41"/>
                <a:gd name="T40" fmla="*/ 1 w 98"/>
                <a:gd name="T41" fmla="*/ 24 h 41"/>
                <a:gd name="T42" fmla="*/ 4 w 98"/>
                <a:gd name="T43" fmla="*/ 24 h 41"/>
                <a:gd name="T44" fmla="*/ 12 w 98"/>
                <a:gd name="T45" fmla="*/ 36 h 41"/>
                <a:gd name="T46" fmla="*/ 22 w 98"/>
                <a:gd name="T47" fmla="*/ 36 h 41"/>
                <a:gd name="T48" fmla="*/ 22 w 98"/>
                <a:gd name="T49" fmla="*/ 41 h 41"/>
                <a:gd name="T50" fmla="*/ 30 w 98"/>
                <a:gd name="T51" fmla="*/ 41 h 41"/>
                <a:gd name="T52" fmla="*/ 30 w 98"/>
                <a:gd name="T53" fmla="*/ 36 h 41"/>
                <a:gd name="T54" fmla="*/ 68 w 98"/>
                <a:gd name="T55" fmla="*/ 36 h 41"/>
                <a:gd name="T56" fmla="*/ 68 w 98"/>
                <a:gd name="T57" fmla="*/ 41 h 41"/>
                <a:gd name="T58" fmla="*/ 76 w 98"/>
                <a:gd name="T59" fmla="*/ 41 h 41"/>
                <a:gd name="T60" fmla="*/ 76 w 98"/>
                <a:gd name="T61" fmla="*/ 36 h 41"/>
                <a:gd name="T62" fmla="*/ 86 w 98"/>
                <a:gd name="T63" fmla="*/ 36 h 41"/>
                <a:gd name="T64" fmla="*/ 94 w 98"/>
                <a:gd name="T65" fmla="*/ 24 h 41"/>
                <a:gd name="T66" fmla="*/ 97 w 98"/>
                <a:gd name="T67" fmla="*/ 24 h 41"/>
                <a:gd name="T68" fmla="*/ 98 w 98"/>
                <a:gd name="T69" fmla="*/ 18 h 41"/>
                <a:gd name="T70" fmla="*/ 97 w 98"/>
                <a:gd name="T71" fmla="*/ 12 h 41"/>
                <a:gd name="T72" fmla="*/ 65 w 98"/>
                <a:gd name="T73" fmla="*/ 31 h 41"/>
                <a:gd name="T74" fmla="*/ 56 w 98"/>
                <a:gd name="T75" fmla="*/ 31 h 41"/>
                <a:gd name="T76" fmla="*/ 56 w 98"/>
                <a:gd name="T77" fmla="*/ 29 h 41"/>
                <a:gd name="T78" fmla="*/ 62 w 98"/>
                <a:gd name="T79" fmla="*/ 22 h 41"/>
                <a:gd name="T80" fmla="*/ 60 w 98"/>
                <a:gd name="T81" fmla="*/ 20 h 41"/>
                <a:gd name="T82" fmla="*/ 57 w 98"/>
                <a:gd name="T83" fmla="*/ 21 h 41"/>
                <a:gd name="T84" fmla="*/ 57 w 98"/>
                <a:gd name="T85" fmla="*/ 21 h 41"/>
                <a:gd name="T86" fmla="*/ 56 w 98"/>
                <a:gd name="T87" fmla="*/ 19 h 41"/>
                <a:gd name="T88" fmla="*/ 60 w 98"/>
                <a:gd name="T89" fmla="*/ 18 h 41"/>
                <a:gd name="T90" fmla="*/ 65 w 98"/>
                <a:gd name="T91" fmla="*/ 22 h 41"/>
                <a:gd name="T92" fmla="*/ 62 w 98"/>
                <a:gd name="T93" fmla="*/ 27 h 41"/>
                <a:gd name="T94" fmla="*/ 60 w 98"/>
                <a:gd name="T95" fmla="*/ 29 h 41"/>
                <a:gd name="T96" fmla="*/ 65 w 98"/>
                <a:gd name="T97" fmla="*/ 29 h 41"/>
                <a:gd name="T98" fmla="*/ 65 w 98"/>
                <a:gd name="T99" fmla="*/ 3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8" h="41">
                  <a:moveTo>
                    <a:pt x="51" y="27"/>
                  </a:moveTo>
                  <a:cubicBezTo>
                    <a:pt x="47" y="27"/>
                    <a:pt x="47" y="27"/>
                    <a:pt x="47" y="27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51" y="8"/>
                    <a:pt x="51" y="8"/>
                    <a:pt x="51" y="8"/>
                  </a:cubicBezTo>
                  <a:lnTo>
                    <a:pt x="51" y="27"/>
                  </a:lnTo>
                  <a:close/>
                  <a:moveTo>
                    <a:pt x="97" y="12"/>
                  </a:moveTo>
                  <a:cubicBezTo>
                    <a:pt x="94" y="12"/>
                    <a:pt x="94" y="12"/>
                    <a:pt x="94" y="12"/>
                  </a:cubicBezTo>
                  <a:cubicBezTo>
                    <a:pt x="93" y="5"/>
                    <a:pt x="90" y="0"/>
                    <a:pt x="8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0"/>
                    <a:pt x="5" y="5"/>
                    <a:pt x="4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0" y="15"/>
                    <a:pt x="0" y="18"/>
                  </a:cubicBezTo>
                  <a:cubicBezTo>
                    <a:pt x="0" y="21"/>
                    <a:pt x="1" y="24"/>
                    <a:pt x="1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31"/>
                    <a:pt x="9" y="36"/>
                    <a:pt x="12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86" y="36"/>
                    <a:pt x="86" y="36"/>
                    <a:pt x="86" y="36"/>
                  </a:cubicBezTo>
                  <a:cubicBezTo>
                    <a:pt x="90" y="36"/>
                    <a:pt x="93" y="31"/>
                    <a:pt x="94" y="24"/>
                  </a:cubicBezTo>
                  <a:cubicBezTo>
                    <a:pt x="97" y="24"/>
                    <a:pt x="97" y="24"/>
                    <a:pt x="97" y="24"/>
                  </a:cubicBezTo>
                  <a:cubicBezTo>
                    <a:pt x="97" y="24"/>
                    <a:pt x="98" y="21"/>
                    <a:pt x="98" y="18"/>
                  </a:cubicBezTo>
                  <a:cubicBezTo>
                    <a:pt x="98" y="15"/>
                    <a:pt x="97" y="12"/>
                    <a:pt x="97" y="12"/>
                  </a:cubicBezTo>
                  <a:moveTo>
                    <a:pt x="65" y="31"/>
                  </a:moveTo>
                  <a:cubicBezTo>
                    <a:pt x="56" y="31"/>
                    <a:pt x="56" y="31"/>
                    <a:pt x="56" y="31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60" y="25"/>
                    <a:pt x="62" y="23"/>
                    <a:pt x="62" y="22"/>
                  </a:cubicBezTo>
                  <a:cubicBezTo>
                    <a:pt x="62" y="21"/>
                    <a:pt x="61" y="20"/>
                    <a:pt x="60" y="20"/>
                  </a:cubicBezTo>
                  <a:cubicBezTo>
                    <a:pt x="59" y="20"/>
                    <a:pt x="58" y="21"/>
                    <a:pt x="57" y="21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57" y="18"/>
                    <a:pt x="59" y="18"/>
                    <a:pt x="60" y="18"/>
                  </a:cubicBezTo>
                  <a:cubicBezTo>
                    <a:pt x="63" y="18"/>
                    <a:pt x="65" y="19"/>
                    <a:pt x="65" y="22"/>
                  </a:cubicBezTo>
                  <a:cubicBezTo>
                    <a:pt x="65" y="23"/>
                    <a:pt x="64" y="25"/>
                    <a:pt x="62" y="27"/>
                  </a:cubicBezTo>
                  <a:cubicBezTo>
                    <a:pt x="61" y="28"/>
                    <a:pt x="61" y="28"/>
                    <a:pt x="60" y="29"/>
                  </a:cubicBezTo>
                  <a:cubicBezTo>
                    <a:pt x="65" y="29"/>
                    <a:pt x="65" y="29"/>
                    <a:pt x="65" y="29"/>
                  </a:cubicBezTo>
                  <a:lnTo>
                    <a:pt x="65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44" tIns="45672" rIns="91344" bIns="45672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 sz="100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308" name="Gruppieren 307">
            <a:extLst>
              <a:ext uri="{FF2B5EF4-FFF2-40B4-BE49-F238E27FC236}">
                <a16:creationId xmlns:a16="http://schemas.microsoft.com/office/drawing/2014/main" id="{1C1BFEA8-04D6-E295-6FC3-886FCBB6B280}"/>
              </a:ext>
            </a:extLst>
          </p:cNvPr>
          <p:cNvGrpSpPr/>
          <p:nvPr/>
        </p:nvGrpSpPr>
        <p:grpSpPr>
          <a:xfrm>
            <a:off x="7325227" y="429838"/>
            <a:ext cx="474202" cy="675841"/>
            <a:chOff x="6002214" y="2729655"/>
            <a:chExt cx="524802" cy="738864"/>
          </a:xfrm>
        </p:grpSpPr>
        <p:grpSp>
          <p:nvGrpSpPr>
            <p:cNvPr id="309" name="Gruppieren 117">
              <a:extLst>
                <a:ext uri="{FF2B5EF4-FFF2-40B4-BE49-F238E27FC236}">
                  <a16:creationId xmlns:a16="http://schemas.microsoft.com/office/drawing/2014/main" id="{C85D9426-3D2B-25B3-25EF-8044317BA5D8}"/>
                </a:ext>
              </a:extLst>
            </p:cNvPr>
            <p:cNvGrpSpPr/>
            <p:nvPr/>
          </p:nvGrpSpPr>
          <p:grpSpPr>
            <a:xfrm>
              <a:off x="6002214" y="2729655"/>
              <a:ext cx="524802" cy="738864"/>
              <a:chOff x="5172654" y="4287569"/>
              <a:chExt cx="1051161" cy="1479923"/>
            </a:xfrm>
          </p:grpSpPr>
          <p:sp>
            <p:nvSpPr>
              <p:cNvPr id="316" name="Rectangle 209">
                <a:extLst>
                  <a:ext uri="{FF2B5EF4-FFF2-40B4-BE49-F238E27FC236}">
                    <a16:creationId xmlns:a16="http://schemas.microsoft.com/office/drawing/2014/main" id="{356B23DB-3D0C-B239-CBCD-DD6B2E2D9F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6235" y="4807108"/>
                <a:ext cx="864000" cy="864000"/>
              </a:xfrm>
              <a:prstGeom prst="rect">
                <a:avLst/>
              </a:prstGeom>
              <a:solidFill>
                <a:schemeClr val="tx2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53972" tIns="35981" rIns="53972" bIns="35981" anchor="ctr">
                <a:noAutofit/>
              </a:bodyPr>
              <a:lstStyle/>
              <a:p>
                <a:pPr algn="ctr"/>
                <a:endParaRPr lang="en-GB" sz="10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17" name="Rechteck 121">
                <a:extLst>
                  <a:ext uri="{FF2B5EF4-FFF2-40B4-BE49-F238E27FC236}">
                    <a16:creationId xmlns:a16="http://schemas.microsoft.com/office/drawing/2014/main" id="{0F7C91FA-FCC4-D975-6365-CCB45A25136A}"/>
                  </a:ext>
                </a:extLst>
              </p:cNvPr>
              <p:cNvSpPr/>
              <p:nvPr/>
            </p:nvSpPr>
            <p:spPr>
              <a:xfrm>
                <a:off x="5172654" y="4525492"/>
                <a:ext cx="1051161" cy="1242000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de-DE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318" name="Text Box 6">
                <a:extLst>
                  <a:ext uri="{FF2B5EF4-FFF2-40B4-BE49-F238E27FC236}">
                    <a16:creationId xmlns:a16="http://schemas.microsoft.com/office/drawing/2014/main" id="{B8C894C2-F6EE-7C13-D100-C2B66CF7C9DD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5208573" y="4287569"/>
                <a:ext cx="972001" cy="36562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71926" rIns="0" bIns="0" anchor="t">
                <a:noAutofit/>
              </a:bodyPr>
              <a:lstStyle>
                <a:defPPr>
                  <a:defRPr lang="de-DE"/>
                </a:defPPr>
                <a:lvl1pPr>
                  <a:lnSpc>
                    <a:spcPct val="90000"/>
                  </a:lnSpc>
                  <a:spcBef>
                    <a:spcPct val="0"/>
                  </a:spcBef>
                  <a:defRPr sz="1200" b="1">
                    <a:solidFill>
                      <a:srgbClr val="3C464B"/>
                    </a:solidFill>
                    <a:latin typeface="Arial" charset="0"/>
                    <a:ea typeface="ＭＳ Ｐゴシック" pitchFamily="34" charset="-128"/>
                  </a:defRPr>
                </a:lvl1pPr>
              </a:lstStyle>
              <a:p>
                <a:pPr algn="ctr"/>
                <a:r>
                  <a:rPr lang="de-DE" altLang="en-US" sz="600" b="0" dirty="0">
                    <a:solidFill>
                      <a:schemeClr val="tx2"/>
                    </a:solidFill>
                  </a:rPr>
                  <a:t>Terminal</a:t>
                </a:r>
                <a:endParaRPr lang="en-US" altLang="en-US" sz="600" b="0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310" name="Rechteck 309">
              <a:extLst>
                <a:ext uri="{FF2B5EF4-FFF2-40B4-BE49-F238E27FC236}">
                  <a16:creationId xmlns:a16="http://schemas.microsoft.com/office/drawing/2014/main" id="{20BDE000-2797-5B09-D05A-F28FE564CD00}"/>
                </a:ext>
              </a:extLst>
            </p:cNvPr>
            <p:cNvSpPr/>
            <p:nvPr/>
          </p:nvSpPr>
          <p:spPr bwMode="auto">
            <a:xfrm>
              <a:off x="6311474" y="3183077"/>
              <a:ext cx="95933" cy="109086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11" name="Freeform 6">
              <a:extLst>
                <a:ext uri="{FF2B5EF4-FFF2-40B4-BE49-F238E27FC236}">
                  <a16:creationId xmlns:a16="http://schemas.microsoft.com/office/drawing/2014/main" id="{E27246D1-462B-1EFD-483B-F86A0BF9B17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 flipH="1">
              <a:off x="6132972" y="3081857"/>
              <a:ext cx="265775" cy="180000"/>
            </a:xfrm>
            <a:custGeom>
              <a:avLst/>
              <a:gdLst>
                <a:gd name="T0" fmla="*/ 1323 w 4441"/>
                <a:gd name="T1" fmla="*/ 1323 h 3024"/>
                <a:gd name="T2" fmla="*/ 1323 w 4441"/>
                <a:gd name="T3" fmla="*/ 3024 h 3024"/>
                <a:gd name="T4" fmla="*/ 0 w 4441"/>
                <a:gd name="T5" fmla="*/ 3024 h 3024"/>
                <a:gd name="T6" fmla="*/ 0 w 4441"/>
                <a:gd name="T7" fmla="*/ 1323 h 3024"/>
                <a:gd name="T8" fmla="*/ 662 w 4441"/>
                <a:gd name="T9" fmla="*/ 661 h 3024"/>
                <a:gd name="T10" fmla="*/ 1323 w 4441"/>
                <a:gd name="T11" fmla="*/ 1323 h 3024"/>
                <a:gd name="T12" fmla="*/ 4441 w 4441"/>
                <a:gd name="T13" fmla="*/ 2173 h 3024"/>
                <a:gd name="T14" fmla="*/ 4441 w 4441"/>
                <a:gd name="T15" fmla="*/ 2173 h 3024"/>
                <a:gd name="T16" fmla="*/ 4441 w 4441"/>
                <a:gd name="T17" fmla="*/ 3024 h 3024"/>
                <a:gd name="T18" fmla="*/ 3119 w 4441"/>
                <a:gd name="T19" fmla="*/ 3024 h 3024"/>
                <a:gd name="T20" fmla="*/ 3119 w 4441"/>
                <a:gd name="T21" fmla="*/ 2173 h 3024"/>
                <a:gd name="T22" fmla="*/ 3685 w 4441"/>
                <a:gd name="T23" fmla="*/ 1519 h 3024"/>
                <a:gd name="T24" fmla="*/ 3685 w 4441"/>
                <a:gd name="T25" fmla="*/ 1228 h 3024"/>
                <a:gd name="T26" fmla="*/ 3591 w 4441"/>
                <a:gd name="T27" fmla="*/ 1134 h 3024"/>
                <a:gd name="T28" fmla="*/ 2930 w 4441"/>
                <a:gd name="T29" fmla="*/ 1134 h 3024"/>
                <a:gd name="T30" fmla="*/ 2930 w 4441"/>
                <a:gd name="T31" fmla="*/ 2551 h 3024"/>
                <a:gd name="T32" fmla="*/ 2646 w 4441"/>
                <a:gd name="T33" fmla="*/ 2835 h 3024"/>
                <a:gd name="T34" fmla="*/ 2552 w 4441"/>
                <a:gd name="T35" fmla="*/ 2835 h 3024"/>
                <a:gd name="T36" fmla="*/ 2552 w 4441"/>
                <a:gd name="T37" fmla="*/ 3024 h 3024"/>
                <a:gd name="T38" fmla="*/ 1512 w 4441"/>
                <a:gd name="T39" fmla="*/ 3024 h 3024"/>
                <a:gd name="T40" fmla="*/ 1512 w 4441"/>
                <a:gd name="T41" fmla="*/ 472 h 3024"/>
                <a:gd name="T42" fmla="*/ 1514 w 4441"/>
                <a:gd name="T43" fmla="*/ 472 h 3024"/>
                <a:gd name="T44" fmla="*/ 2032 w 4441"/>
                <a:gd name="T45" fmla="*/ 0 h 3024"/>
                <a:gd name="T46" fmla="*/ 2549 w 4441"/>
                <a:gd name="T47" fmla="*/ 472 h 3024"/>
                <a:gd name="T48" fmla="*/ 2552 w 4441"/>
                <a:gd name="T49" fmla="*/ 472 h 3024"/>
                <a:gd name="T50" fmla="*/ 2552 w 4441"/>
                <a:gd name="T51" fmla="*/ 945 h 3024"/>
                <a:gd name="T52" fmla="*/ 3591 w 4441"/>
                <a:gd name="T53" fmla="*/ 945 h 3024"/>
                <a:gd name="T54" fmla="*/ 3874 w 4441"/>
                <a:gd name="T55" fmla="*/ 1228 h 3024"/>
                <a:gd name="T56" fmla="*/ 3874 w 4441"/>
                <a:gd name="T57" fmla="*/ 1519 h 3024"/>
                <a:gd name="T58" fmla="*/ 4441 w 4441"/>
                <a:gd name="T59" fmla="*/ 2173 h 3024"/>
                <a:gd name="T60" fmla="*/ 2741 w 4441"/>
                <a:gd name="T61" fmla="*/ 1984 h 3024"/>
                <a:gd name="T62" fmla="*/ 2552 w 4441"/>
                <a:gd name="T63" fmla="*/ 1984 h 3024"/>
                <a:gd name="T64" fmla="*/ 2552 w 4441"/>
                <a:gd name="T65" fmla="*/ 2646 h 3024"/>
                <a:gd name="T66" fmla="*/ 2646 w 4441"/>
                <a:gd name="T67" fmla="*/ 2646 h 3024"/>
                <a:gd name="T68" fmla="*/ 2741 w 4441"/>
                <a:gd name="T69" fmla="*/ 2551 h 3024"/>
                <a:gd name="T70" fmla="*/ 2741 w 4441"/>
                <a:gd name="T71" fmla="*/ 1984 h 3024"/>
                <a:gd name="T72" fmla="*/ 2741 w 4441"/>
                <a:gd name="T73" fmla="*/ 1134 h 3024"/>
                <a:gd name="T74" fmla="*/ 2552 w 4441"/>
                <a:gd name="T75" fmla="*/ 1134 h 3024"/>
                <a:gd name="T76" fmla="*/ 2552 w 4441"/>
                <a:gd name="T77" fmla="*/ 1795 h 3024"/>
                <a:gd name="T78" fmla="*/ 2741 w 4441"/>
                <a:gd name="T79" fmla="*/ 1795 h 3024"/>
                <a:gd name="T80" fmla="*/ 2741 w 4441"/>
                <a:gd name="T81" fmla="*/ 1134 h 3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41" h="3024">
                  <a:moveTo>
                    <a:pt x="1323" y="1323"/>
                  </a:moveTo>
                  <a:lnTo>
                    <a:pt x="1323" y="3024"/>
                  </a:lnTo>
                  <a:lnTo>
                    <a:pt x="0" y="3024"/>
                  </a:lnTo>
                  <a:lnTo>
                    <a:pt x="0" y="1323"/>
                  </a:lnTo>
                  <a:cubicBezTo>
                    <a:pt x="0" y="957"/>
                    <a:pt x="297" y="661"/>
                    <a:pt x="662" y="661"/>
                  </a:cubicBezTo>
                  <a:cubicBezTo>
                    <a:pt x="1027" y="661"/>
                    <a:pt x="1323" y="957"/>
                    <a:pt x="1323" y="1323"/>
                  </a:cubicBezTo>
                  <a:close/>
                  <a:moveTo>
                    <a:pt x="4441" y="2173"/>
                  </a:moveTo>
                  <a:lnTo>
                    <a:pt x="4441" y="2173"/>
                  </a:lnTo>
                  <a:lnTo>
                    <a:pt x="4441" y="3024"/>
                  </a:lnTo>
                  <a:lnTo>
                    <a:pt x="3119" y="3024"/>
                  </a:lnTo>
                  <a:lnTo>
                    <a:pt x="3119" y="2173"/>
                  </a:lnTo>
                  <a:cubicBezTo>
                    <a:pt x="3119" y="1840"/>
                    <a:pt x="3365" y="1564"/>
                    <a:pt x="3685" y="1519"/>
                  </a:cubicBezTo>
                  <a:lnTo>
                    <a:pt x="3685" y="1228"/>
                  </a:lnTo>
                  <a:cubicBezTo>
                    <a:pt x="3685" y="1176"/>
                    <a:pt x="3643" y="1134"/>
                    <a:pt x="3591" y="1134"/>
                  </a:cubicBezTo>
                  <a:lnTo>
                    <a:pt x="2930" y="1134"/>
                  </a:lnTo>
                  <a:lnTo>
                    <a:pt x="2930" y="2551"/>
                  </a:lnTo>
                  <a:cubicBezTo>
                    <a:pt x="2930" y="2707"/>
                    <a:pt x="2802" y="2835"/>
                    <a:pt x="2646" y="2835"/>
                  </a:cubicBezTo>
                  <a:lnTo>
                    <a:pt x="2552" y="2835"/>
                  </a:lnTo>
                  <a:lnTo>
                    <a:pt x="2552" y="3024"/>
                  </a:lnTo>
                  <a:lnTo>
                    <a:pt x="1512" y="3024"/>
                  </a:lnTo>
                  <a:lnTo>
                    <a:pt x="1512" y="472"/>
                  </a:lnTo>
                  <a:lnTo>
                    <a:pt x="1514" y="472"/>
                  </a:lnTo>
                  <a:cubicBezTo>
                    <a:pt x="1538" y="207"/>
                    <a:pt x="1761" y="0"/>
                    <a:pt x="2032" y="0"/>
                  </a:cubicBezTo>
                  <a:cubicBezTo>
                    <a:pt x="2303" y="0"/>
                    <a:pt x="2525" y="207"/>
                    <a:pt x="2549" y="472"/>
                  </a:cubicBezTo>
                  <a:lnTo>
                    <a:pt x="2552" y="472"/>
                  </a:lnTo>
                  <a:lnTo>
                    <a:pt x="2552" y="945"/>
                  </a:lnTo>
                  <a:lnTo>
                    <a:pt x="3591" y="945"/>
                  </a:lnTo>
                  <a:cubicBezTo>
                    <a:pt x="3747" y="945"/>
                    <a:pt x="3874" y="1072"/>
                    <a:pt x="3874" y="1228"/>
                  </a:cubicBezTo>
                  <a:lnTo>
                    <a:pt x="3874" y="1519"/>
                  </a:lnTo>
                  <a:cubicBezTo>
                    <a:pt x="4195" y="1564"/>
                    <a:pt x="4441" y="1840"/>
                    <a:pt x="4441" y="2173"/>
                  </a:cubicBezTo>
                  <a:close/>
                  <a:moveTo>
                    <a:pt x="2741" y="1984"/>
                  </a:moveTo>
                  <a:lnTo>
                    <a:pt x="2552" y="1984"/>
                  </a:lnTo>
                  <a:lnTo>
                    <a:pt x="2552" y="2646"/>
                  </a:lnTo>
                  <a:lnTo>
                    <a:pt x="2646" y="2646"/>
                  </a:lnTo>
                  <a:cubicBezTo>
                    <a:pt x="2698" y="2646"/>
                    <a:pt x="2741" y="2603"/>
                    <a:pt x="2741" y="2551"/>
                  </a:cubicBezTo>
                  <a:lnTo>
                    <a:pt x="2741" y="1984"/>
                  </a:lnTo>
                  <a:close/>
                  <a:moveTo>
                    <a:pt x="2741" y="1134"/>
                  </a:moveTo>
                  <a:lnTo>
                    <a:pt x="2552" y="1134"/>
                  </a:lnTo>
                  <a:lnTo>
                    <a:pt x="2552" y="1795"/>
                  </a:lnTo>
                  <a:lnTo>
                    <a:pt x="2741" y="1795"/>
                  </a:lnTo>
                  <a:lnTo>
                    <a:pt x="2741" y="113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 sz="100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2" name="Rechteck 311">
              <a:extLst>
                <a:ext uri="{FF2B5EF4-FFF2-40B4-BE49-F238E27FC236}">
                  <a16:creationId xmlns:a16="http://schemas.microsoft.com/office/drawing/2014/main" id="{7F12EE92-301B-496F-2C8B-5E85BC2B5AC4}"/>
                </a:ext>
              </a:extLst>
            </p:cNvPr>
            <p:cNvSpPr/>
            <p:nvPr/>
          </p:nvSpPr>
          <p:spPr bwMode="auto">
            <a:xfrm>
              <a:off x="6121210" y="3167570"/>
              <a:ext cx="95933" cy="108000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13" name="Flussdiagramm: Manuelle Eingabe 312">
              <a:extLst>
                <a:ext uri="{FF2B5EF4-FFF2-40B4-BE49-F238E27FC236}">
                  <a16:creationId xmlns:a16="http://schemas.microsoft.com/office/drawing/2014/main" id="{A2B13137-3372-850A-1F91-87416931737C}"/>
                </a:ext>
              </a:extLst>
            </p:cNvPr>
            <p:cNvSpPr/>
            <p:nvPr/>
          </p:nvSpPr>
          <p:spPr bwMode="auto">
            <a:xfrm rot="5400000" flipH="1">
              <a:off x="6090289" y="3237086"/>
              <a:ext cx="108000" cy="108529"/>
            </a:xfrm>
            <a:prstGeom prst="flowChartManualInpu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14" name="Rechteck 313">
              <a:extLst>
                <a:ext uri="{FF2B5EF4-FFF2-40B4-BE49-F238E27FC236}">
                  <a16:creationId xmlns:a16="http://schemas.microsoft.com/office/drawing/2014/main" id="{00B6092B-3891-3A26-B385-39456F8E0062}"/>
                </a:ext>
              </a:extLst>
            </p:cNvPr>
            <p:cNvSpPr/>
            <p:nvPr/>
          </p:nvSpPr>
          <p:spPr bwMode="auto">
            <a:xfrm flipH="1">
              <a:off x="6205298" y="3260628"/>
              <a:ext cx="253235" cy="1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15" name="Rechteck 314">
              <a:extLst>
                <a:ext uri="{FF2B5EF4-FFF2-40B4-BE49-F238E27FC236}">
                  <a16:creationId xmlns:a16="http://schemas.microsoft.com/office/drawing/2014/main" id="{1A016FDA-5EA6-6435-80BB-456DDE1EA7F5}"/>
                </a:ext>
              </a:extLst>
            </p:cNvPr>
            <p:cNvSpPr/>
            <p:nvPr/>
          </p:nvSpPr>
          <p:spPr bwMode="auto">
            <a:xfrm flipH="1">
              <a:off x="6211195" y="3276116"/>
              <a:ext cx="18088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319" name="Ellipse 318">
            <a:extLst>
              <a:ext uri="{FF2B5EF4-FFF2-40B4-BE49-F238E27FC236}">
                <a16:creationId xmlns:a16="http://schemas.microsoft.com/office/drawing/2014/main" id="{89E529D9-56B1-528F-4BD3-E82646EB1E76}"/>
              </a:ext>
            </a:extLst>
          </p:cNvPr>
          <p:cNvSpPr/>
          <p:nvPr/>
        </p:nvSpPr>
        <p:spPr>
          <a:xfrm>
            <a:off x="8045405" y="928246"/>
            <a:ext cx="480328" cy="46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0" name="Textfeld 319">
            <a:extLst>
              <a:ext uri="{FF2B5EF4-FFF2-40B4-BE49-F238E27FC236}">
                <a16:creationId xmlns:a16="http://schemas.microsoft.com/office/drawing/2014/main" id="{F6F9A6B3-F69B-27D1-7B23-318577C56BA7}"/>
              </a:ext>
            </a:extLst>
          </p:cNvPr>
          <p:cNvSpPr txBox="1"/>
          <p:nvPr/>
        </p:nvSpPr>
        <p:spPr>
          <a:xfrm>
            <a:off x="7194200" y="1326864"/>
            <a:ext cx="10785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Hydrogen node</a:t>
            </a:r>
          </a:p>
        </p:txBody>
      </p:sp>
      <p:cxnSp>
        <p:nvCxnSpPr>
          <p:cNvPr id="321" name="Verbinder: gewinkelt 320">
            <a:extLst>
              <a:ext uri="{FF2B5EF4-FFF2-40B4-BE49-F238E27FC236}">
                <a16:creationId xmlns:a16="http://schemas.microsoft.com/office/drawing/2014/main" id="{4C687611-A893-331C-7268-266BC801FC91}"/>
              </a:ext>
            </a:extLst>
          </p:cNvPr>
          <p:cNvCxnSpPr>
            <a:cxnSpLocks/>
            <a:stCxn id="210" idx="6"/>
            <a:endCxn id="291" idx="2"/>
          </p:cNvCxnSpPr>
          <p:nvPr/>
        </p:nvCxnSpPr>
        <p:spPr>
          <a:xfrm flipV="1">
            <a:off x="5628392" y="1103784"/>
            <a:ext cx="473209" cy="402822"/>
          </a:xfrm>
          <a:prstGeom prst="bentConnector2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Verbinder: gewinkelt 323">
            <a:extLst>
              <a:ext uri="{FF2B5EF4-FFF2-40B4-BE49-F238E27FC236}">
                <a16:creationId xmlns:a16="http://schemas.microsoft.com/office/drawing/2014/main" id="{18B3B539-7AA7-CE11-AA44-FBDDE0888B75}"/>
              </a:ext>
            </a:extLst>
          </p:cNvPr>
          <p:cNvCxnSpPr>
            <a:cxnSpLocks/>
            <a:stCxn id="291" idx="3"/>
            <a:endCxn id="300" idx="1"/>
          </p:cNvCxnSpPr>
          <p:nvPr/>
        </p:nvCxnSpPr>
        <p:spPr>
          <a:xfrm flipV="1">
            <a:off x="6341765" y="422160"/>
            <a:ext cx="263382" cy="394366"/>
          </a:xfrm>
          <a:prstGeom prst="bentConnector3">
            <a:avLst>
              <a:gd name="adj1" fmla="val 50000"/>
            </a:avLst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Verbinder: gewinkelt 326">
            <a:extLst>
              <a:ext uri="{FF2B5EF4-FFF2-40B4-BE49-F238E27FC236}">
                <a16:creationId xmlns:a16="http://schemas.microsoft.com/office/drawing/2014/main" id="{A924CE09-EA80-BD4E-4F5B-708875B343A7}"/>
              </a:ext>
            </a:extLst>
          </p:cNvPr>
          <p:cNvCxnSpPr>
            <a:cxnSpLocks/>
            <a:stCxn id="300" idx="3"/>
            <a:endCxn id="317" idx="1"/>
          </p:cNvCxnSpPr>
          <p:nvPr/>
        </p:nvCxnSpPr>
        <p:spPr>
          <a:xfrm>
            <a:off x="7079349" y="422160"/>
            <a:ext cx="245878" cy="399925"/>
          </a:xfrm>
          <a:prstGeom prst="bentConnector3">
            <a:avLst>
              <a:gd name="adj1" fmla="val 50000"/>
            </a:avLst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Verbinder: gewinkelt 329">
            <a:extLst>
              <a:ext uri="{FF2B5EF4-FFF2-40B4-BE49-F238E27FC236}">
                <a16:creationId xmlns:a16="http://schemas.microsoft.com/office/drawing/2014/main" id="{EDE56832-0515-A48B-4766-EF94FEA2308E}"/>
              </a:ext>
            </a:extLst>
          </p:cNvPr>
          <p:cNvCxnSpPr>
            <a:cxnSpLocks/>
            <a:stCxn id="317" idx="3"/>
            <a:endCxn id="319" idx="2"/>
          </p:cNvCxnSpPr>
          <p:nvPr/>
        </p:nvCxnSpPr>
        <p:spPr>
          <a:xfrm>
            <a:off x="7799429" y="822085"/>
            <a:ext cx="245976" cy="337161"/>
          </a:xfrm>
          <a:prstGeom prst="bentConnector3">
            <a:avLst>
              <a:gd name="adj1" fmla="val 50000"/>
            </a:avLst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Verbinder: gewinkelt 332">
            <a:extLst>
              <a:ext uri="{FF2B5EF4-FFF2-40B4-BE49-F238E27FC236}">
                <a16:creationId xmlns:a16="http://schemas.microsoft.com/office/drawing/2014/main" id="{EE7BD4DB-52CB-CC43-FBDD-FAFEE10F2AFD}"/>
              </a:ext>
            </a:extLst>
          </p:cNvPr>
          <p:cNvCxnSpPr>
            <a:cxnSpLocks/>
            <a:stCxn id="37" idx="3"/>
            <a:endCxn id="319" idx="4"/>
          </p:cNvCxnSpPr>
          <p:nvPr/>
        </p:nvCxnSpPr>
        <p:spPr>
          <a:xfrm flipV="1">
            <a:off x="7056894" y="1390246"/>
            <a:ext cx="1228675" cy="1035853"/>
          </a:xfrm>
          <a:prstGeom prst="bentConnector2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Verbinder: gewinkelt 335">
            <a:extLst>
              <a:ext uri="{FF2B5EF4-FFF2-40B4-BE49-F238E27FC236}">
                <a16:creationId xmlns:a16="http://schemas.microsoft.com/office/drawing/2014/main" id="{3E183980-3045-3A0C-26FF-BE6FA56FB8B6}"/>
              </a:ext>
            </a:extLst>
          </p:cNvPr>
          <p:cNvCxnSpPr>
            <a:cxnSpLocks/>
            <a:stCxn id="210" idx="6"/>
            <a:endCxn id="306" idx="1"/>
          </p:cNvCxnSpPr>
          <p:nvPr/>
        </p:nvCxnSpPr>
        <p:spPr>
          <a:xfrm>
            <a:off x="5628392" y="1506606"/>
            <a:ext cx="948174" cy="1679609"/>
          </a:xfrm>
          <a:prstGeom prst="bentConnector3">
            <a:avLst>
              <a:gd name="adj1" fmla="val 50000"/>
            </a:avLst>
          </a:prstGeom>
          <a:ln w="1905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2" name="Rechteck 341">
            <a:extLst>
              <a:ext uri="{FF2B5EF4-FFF2-40B4-BE49-F238E27FC236}">
                <a16:creationId xmlns:a16="http://schemas.microsoft.com/office/drawing/2014/main" id="{C395FA8C-A7E9-C0BC-E902-83F377985AE2}"/>
              </a:ext>
            </a:extLst>
          </p:cNvPr>
          <p:cNvSpPr/>
          <p:nvPr/>
        </p:nvSpPr>
        <p:spPr>
          <a:xfrm rot="16200000">
            <a:off x="7928165" y="439912"/>
            <a:ext cx="931888" cy="263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H2 Demand</a:t>
            </a:r>
          </a:p>
        </p:txBody>
      </p:sp>
      <p:cxnSp>
        <p:nvCxnSpPr>
          <p:cNvPr id="344" name="Gerade Verbindung mit Pfeil 343">
            <a:extLst>
              <a:ext uri="{FF2B5EF4-FFF2-40B4-BE49-F238E27FC236}">
                <a16:creationId xmlns:a16="http://schemas.microsoft.com/office/drawing/2014/main" id="{8C6DA255-8F3C-AEF4-B7B5-907E47196D13}"/>
              </a:ext>
            </a:extLst>
          </p:cNvPr>
          <p:cNvCxnSpPr>
            <a:cxnSpLocks/>
            <a:stCxn id="319" idx="0"/>
          </p:cNvCxnSpPr>
          <p:nvPr/>
        </p:nvCxnSpPr>
        <p:spPr>
          <a:xfrm flipV="1">
            <a:off x="8285569" y="123478"/>
            <a:ext cx="0" cy="804768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8" name="Gruppieren 347">
            <a:extLst>
              <a:ext uri="{FF2B5EF4-FFF2-40B4-BE49-F238E27FC236}">
                <a16:creationId xmlns:a16="http://schemas.microsoft.com/office/drawing/2014/main" id="{34D49C10-D83A-171B-27E3-789E8F9570A1}"/>
              </a:ext>
            </a:extLst>
          </p:cNvPr>
          <p:cNvGrpSpPr/>
          <p:nvPr/>
        </p:nvGrpSpPr>
        <p:grpSpPr>
          <a:xfrm>
            <a:off x="3010989" y="477518"/>
            <a:ext cx="480891" cy="654072"/>
            <a:chOff x="2979027" y="3412304"/>
            <a:chExt cx="524802" cy="705119"/>
          </a:xfrm>
        </p:grpSpPr>
        <p:grpSp>
          <p:nvGrpSpPr>
            <p:cNvPr id="349" name="Group 117">
              <a:extLst>
                <a:ext uri="{FF2B5EF4-FFF2-40B4-BE49-F238E27FC236}">
                  <a16:creationId xmlns:a16="http://schemas.microsoft.com/office/drawing/2014/main" id="{20AAA132-9FC9-7A02-B7CA-17147001B0D5}"/>
                </a:ext>
              </a:extLst>
            </p:cNvPr>
            <p:cNvGrpSpPr/>
            <p:nvPr/>
          </p:nvGrpSpPr>
          <p:grpSpPr>
            <a:xfrm>
              <a:off x="2979027" y="3412304"/>
              <a:ext cx="524802" cy="705119"/>
              <a:chOff x="4140282" y="2879629"/>
              <a:chExt cx="1051161" cy="1412332"/>
            </a:xfrm>
          </p:grpSpPr>
          <p:sp>
            <p:nvSpPr>
              <p:cNvPr id="355" name="Rechteck 95">
                <a:extLst>
                  <a:ext uri="{FF2B5EF4-FFF2-40B4-BE49-F238E27FC236}">
                    <a16:creationId xmlns:a16="http://schemas.microsoft.com/office/drawing/2014/main" id="{0363F825-85C1-AB6E-3904-F41C8D86280A}"/>
                  </a:ext>
                </a:extLst>
              </p:cNvPr>
              <p:cNvSpPr/>
              <p:nvPr/>
            </p:nvSpPr>
            <p:spPr>
              <a:xfrm>
                <a:off x="4140282" y="3049961"/>
                <a:ext cx="1051161" cy="1242000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de-DE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6" name="Text Box 6">
                <a:extLst>
                  <a:ext uri="{FF2B5EF4-FFF2-40B4-BE49-F238E27FC236}">
                    <a16:creationId xmlns:a16="http://schemas.microsoft.com/office/drawing/2014/main" id="{62939BFA-00D7-07BA-CE6F-0D488FFEE38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4197861" y="2879629"/>
                <a:ext cx="936000" cy="343471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71926" rIns="0" bIns="0" anchor="b">
                <a:noAutofit/>
              </a:bodyPr>
              <a:lstStyle>
                <a:defPPr>
                  <a:defRPr lang="de-DE"/>
                </a:defPPr>
                <a:lvl1pPr>
                  <a:lnSpc>
                    <a:spcPct val="90000"/>
                  </a:lnSpc>
                  <a:spcBef>
                    <a:spcPct val="0"/>
                  </a:spcBef>
                  <a:defRPr sz="1200" b="1">
                    <a:solidFill>
                      <a:srgbClr val="3C464B"/>
                    </a:solidFill>
                    <a:latin typeface="Arial" charset="0"/>
                    <a:ea typeface="ＭＳ Ｐゴシック" pitchFamily="34" charset="-128"/>
                  </a:defRPr>
                </a:lvl1pPr>
              </a:lstStyle>
              <a:p>
                <a:pPr algn="ctr"/>
                <a:r>
                  <a:rPr lang="en-US" altLang="en-US" sz="600" b="0" dirty="0">
                    <a:solidFill>
                      <a:schemeClr val="accent2"/>
                    </a:solidFill>
                  </a:rPr>
                  <a:t>Li-Ion</a:t>
                </a:r>
              </a:p>
              <a:p>
                <a:pPr algn="ctr"/>
                <a:r>
                  <a:rPr lang="en-US" altLang="en-US" sz="600" b="0" dirty="0">
                    <a:solidFill>
                      <a:schemeClr val="accent2"/>
                    </a:solidFill>
                  </a:rPr>
                  <a:t>battery</a:t>
                </a:r>
              </a:p>
            </p:txBody>
          </p:sp>
          <p:sp>
            <p:nvSpPr>
              <p:cNvPr id="357" name="Rectangle 209">
                <a:extLst>
                  <a:ext uri="{FF2B5EF4-FFF2-40B4-BE49-F238E27FC236}">
                    <a16:creationId xmlns:a16="http://schemas.microsoft.com/office/drawing/2014/main" id="{3C0BA32A-2157-F190-3EC8-DB2AFD66ED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6719" y="3326143"/>
                <a:ext cx="864001" cy="864000"/>
              </a:xfrm>
              <a:prstGeom prst="rect">
                <a:avLst/>
              </a:prstGeom>
              <a:solidFill>
                <a:schemeClr val="accent2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53972" tIns="35981" rIns="53972" bIns="35981" anchor="ctr">
                <a:noAutofit/>
              </a:bodyPr>
              <a:lstStyle/>
              <a:p>
                <a:pPr algn="ctr"/>
                <a:endParaRPr lang="en-GB" sz="10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50" name="Gruppieren 349">
              <a:extLst>
                <a:ext uri="{FF2B5EF4-FFF2-40B4-BE49-F238E27FC236}">
                  <a16:creationId xmlns:a16="http://schemas.microsoft.com/office/drawing/2014/main" id="{5EFD1EBD-9180-ED4F-11B5-6A0E41BF8960}"/>
                </a:ext>
              </a:extLst>
            </p:cNvPr>
            <p:cNvGrpSpPr/>
            <p:nvPr/>
          </p:nvGrpSpPr>
          <p:grpSpPr>
            <a:xfrm>
              <a:off x="3155575" y="3710351"/>
              <a:ext cx="180000" cy="276925"/>
              <a:chOff x="3161551" y="3728279"/>
              <a:chExt cx="180000" cy="276925"/>
            </a:xfrm>
          </p:grpSpPr>
          <p:sp>
            <p:nvSpPr>
              <p:cNvPr id="351" name="Rechteck: abgerundete Ecken 350">
                <a:extLst>
                  <a:ext uri="{FF2B5EF4-FFF2-40B4-BE49-F238E27FC236}">
                    <a16:creationId xmlns:a16="http://schemas.microsoft.com/office/drawing/2014/main" id="{28A30FB1-677A-1261-F471-8E5E6BBF230D}"/>
                  </a:ext>
                </a:extLst>
              </p:cNvPr>
              <p:cNvSpPr/>
              <p:nvPr/>
            </p:nvSpPr>
            <p:spPr bwMode="auto">
              <a:xfrm>
                <a:off x="3264685" y="3731256"/>
                <a:ext cx="46800" cy="54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3200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52" name="Rechteck: abgerundete Ecken 351">
                <a:extLst>
                  <a:ext uri="{FF2B5EF4-FFF2-40B4-BE49-F238E27FC236}">
                    <a16:creationId xmlns:a16="http://schemas.microsoft.com/office/drawing/2014/main" id="{8D4E9A43-54D7-F9F5-9903-42A721D714F6}"/>
                  </a:ext>
                </a:extLst>
              </p:cNvPr>
              <p:cNvSpPr/>
              <p:nvPr/>
            </p:nvSpPr>
            <p:spPr bwMode="auto">
              <a:xfrm>
                <a:off x="3184005" y="3728279"/>
                <a:ext cx="46800" cy="54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3200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53" name="Rechteck: abgerundete Ecken 352">
                <a:extLst>
                  <a:ext uri="{FF2B5EF4-FFF2-40B4-BE49-F238E27FC236}">
                    <a16:creationId xmlns:a16="http://schemas.microsoft.com/office/drawing/2014/main" id="{B5C463FB-B66E-CE08-9A19-0FB6B393BC99}"/>
                  </a:ext>
                </a:extLst>
              </p:cNvPr>
              <p:cNvSpPr/>
              <p:nvPr/>
            </p:nvSpPr>
            <p:spPr bwMode="auto">
              <a:xfrm>
                <a:off x="3161551" y="3753204"/>
                <a:ext cx="180000" cy="25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3200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54" name="Gewitterblitz 353">
                <a:extLst>
                  <a:ext uri="{FF2B5EF4-FFF2-40B4-BE49-F238E27FC236}">
                    <a16:creationId xmlns:a16="http://schemas.microsoft.com/office/drawing/2014/main" id="{B2BD9C51-53A7-E2E9-CDFB-FB859F3106E1}"/>
                  </a:ext>
                </a:extLst>
              </p:cNvPr>
              <p:cNvSpPr/>
              <p:nvPr/>
            </p:nvSpPr>
            <p:spPr bwMode="auto">
              <a:xfrm>
                <a:off x="3199089" y="3795431"/>
                <a:ext cx="108000" cy="180000"/>
              </a:xfrm>
              <a:prstGeom prst="lightningBol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3200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</p:grpSp>
      <p:cxnSp>
        <p:nvCxnSpPr>
          <p:cNvPr id="365" name="Verbinder: gewinkelt 364">
            <a:extLst>
              <a:ext uri="{FF2B5EF4-FFF2-40B4-BE49-F238E27FC236}">
                <a16:creationId xmlns:a16="http://schemas.microsoft.com/office/drawing/2014/main" id="{4AC5DE84-2191-1E4F-C234-7AA48967D2B6}"/>
              </a:ext>
            </a:extLst>
          </p:cNvPr>
          <p:cNvCxnSpPr>
            <a:cxnSpLocks/>
            <a:stCxn id="188" idx="6"/>
            <a:endCxn id="355" idx="3"/>
          </p:cNvCxnSpPr>
          <p:nvPr/>
        </p:nvCxnSpPr>
        <p:spPr>
          <a:xfrm flipV="1">
            <a:off x="3203848" y="843996"/>
            <a:ext cx="288032" cy="662610"/>
          </a:xfrm>
          <a:prstGeom prst="bentConnector3">
            <a:avLst>
              <a:gd name="adj1" fmla="val 179366"/>
            </a:avLst>
          </a:prstGeom>
          <a:ln w="190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0" name="Gruppieren 369">
            <a:extLst>
              <a:ext uri="{FF2B5EF4-FFF2-40B4-BE49-F238E27FC236}">
                <a16:creationId xmlns:a16="http://schemas.microsoft.com/office/drawing/2014/main" id="{F32C075D-6970-AF1E-859E-5E32111D2BF5}"/>
              </a:ext>
            </a:extLst>
          </p:cNvPr>
          <p:cNvGrpSpPr/>
          <p:nvPr/>
        </p:nvGrpSpPr>
        <p:grpSpPr>
          <a:xfrm>
            <a:off x="2479652" y="454541"/>
            <a:ext cx="480327" cy="671276"/>
            <a:chOff x="1824224" y="3527882"/>
            <a:chExt cx="480327" cy="678688"/>
          </a:xfrm>
        </p:grpSpPr>
        <p:sp>
          <p:nvSpPr>
            <p:cNvPr id="371" name="Rectangle 209">
              <a:extLst>
                <a:ext uri="{FF2B5EF4-FFF2-40B4-BE49-F238E27FC236}">
                  <a16:creationId xmlns:a16="http://schemas.microsoft.com/office/drawing/2014/main" id="{31675101-A46B-8B26-2001-A8AD7A3D9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454" y="3767859"/>
              <a:ext cx="394804" cy="399663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372" name="Rechteck 371">
              <a:extLst>
                <a:ext uri="{FF2B5EF4-FFF2-40B4-BE49-F238E27FC236}">
                  <a16:creationId xmlns:a16="http://schemas.microsoft.com/office/drawing/2014/main" id="{96332C27-ADC4-EE53-5705-A5D39E823654}"/>
                </a:ext>
              </a:extLst>
            </p:cNvPr>
            <p:cNvSpPr/>
            <p:nvPr/>
          </p:nvSpPr>
          <p:spPr>
            <a:xfrm>
              <a:off x="1824224" y="3632054"/>
              <a:ext cx="480327" cy="57451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373" name="Text Box 6">
              <a:extLst>
                <a:ext uri="{FF2B5EF4-FFF2-40B4-BE49-F238E27FC236}">
                  <a16:creationId xmlns:a16="http://schemas.microsoft.com/office/drawing/2014/main" id="{8425D530-7989-81AD-3B7F-37DB02F3CDB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62238" y="3527882"/>
              <a:ext cx="404300" cy="18024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Hydro</a:t>
              </a:r>
            </a:p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Storage</a:t>
              </a:r>
            </a:p>
          </p:txBody>
        </p:sp>
        <p:pic>
          <p:nvPicPr>
            <p:cNvPr id="374" name="Grafik 373" descr="Wasserkraft mit einfarbiger Füllung">
              <a:extLst>
                <a:ext uri="{FF2B5EF4-FFF2-40B4-BE49-F238E27FC236}">
                  <a16:creationId xmlns:a16="http://schemas.microsoft.com/office/drawing/2014/main" id="{29197D8A-7FA7-60B2-AEDE-1FA2406CD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01740" y="3802892"/>
              <a:ext cx="331897" cy="331897"/>
            </a:xfrm>
            <a:prstGeom prst="rect">
              <a:avLst/>
            </a:prstGeom>
          </p:spPr>
        </p:pic>
      </p:grpSp>
      <p:sp>
        <p:nvSpPr>
          <p:cNvPr id="381" name="Rechteck 380">
            <a:extLst>
              <a:ext uri="{FF2B5EF4-FFF2-40B4-BE49-F238E27FC236}">
                <a16:creationId xmlns:a16="http://schemas.microsoft.com/office/drawing/2014/main" id="{91812DBB-371E-6B0B-FB5D-0EC70C1B8322}"/>
              </a:ext>
            </a:extLst>
          </p:cNvPr>
          <p:cNvSpPr/>
          <p:nvPr/>
        </p:nvSpPr>
        <p:spPr>
          <a:xfrm rot="16200000">
            <a:off x="2721078" y="3937084"/>
            <a:ext cx="931888" cy="263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accent2"/>
                </a:solidFill>
              </a:rPr>
              <a:t>Electricity Demand</a:t>
            </a:r>
          </a:p>
        </p:txBody>
      </p:sp>
      <p:sp>
        <p:nvSpPr>
          <p:cNvPr id="420" name="Rechteck 419">
            <a:extLst>
              <a:ext uri="{FF2B5EF4-FFF2-40B4-BE49-F238E27FC236}">
                <a16:creationId xmlns:a16="http://schemas.microsoft.com/office/drawing/2014/main" id="{194522FB-AD4B-92B5-F66A-345483D2E7D0}"/>
              </a:ext>
            </a:extLst>
          </p:cNvPr>
          <p:cNvSpPr/>
          <p:nvPr/>
        </p:nvSpPr>
        <p:spPr>
          <a:xfrm rot="16200000">
            <a:off x="5522318" y="2930499"/>
            <a:ext cx="931888" cy="263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H2 Demand</a:t>
            </a:r>
          </a:p>
        </p:txBody>
      </p:sp>
      <p:cxnSp>
        <p:nvCxnSpPr>
          <p:cNvPr id="421" name="Gerade Verbindung mit Pfeil 420">
            <a:extLst>
              <a:ext uri="{FF2B5EF4-FFF2-40B4-BE49-F238E27FC236}">
                <a16:creationId xmlns:a16="http://schemas.microsoft.com/office/drawing/2014/main" id="{5704E0B9-C0B4-E2CD-D80C-B033B1BCD2A8}"/>
              </a:ext>
            </a:extLst>
          </p:cNvPr>
          <p:cNvCxnSpPr>
            <a:cxnSpLocks/>
          </p:cNvCxnSpPr>
          <p:nvPr/>
        </p:nvCxnSpPr>
        <p:spPr>
          <a:xfrm flipH="1">
            <a:off x="6095757" y="2713357"/>
            <a:ext cx="8340" cy="889559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2" name="Rechteck 431">
            <a:extLst>
              <a:ext uri="{FF2B5EF4-FFF2-40B4-BE49-F238E27FC236}">
                <a16:creationId xmlns:a16="http://schemas.microsoft.com/office/drawing/2014/main" id="{097207C2-8B43-E69F-C43F-15E7DFBA91F9}"/>
              </a:ext>
            </a:extLst>
          </p:cNvPr>
          <p:cNvSpPr/>
          <p:nvPr/>
        </p:nvSpPr>
        <p:spPr>
          <a:xfrm>
            <a:off x="226335" y="478857"/>
            <a:ext cx="1924492" cy="369460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D2C0EDDC-DC3E-1C7F-85D3-26E70D56C9F9}"/>
              </a:ext>
            </a:extLst>
          </p:cNvPr>
          <p:cNvGrpSpPr/>
          <p:nvPr/>
        </p:nvGrpSpPr>
        <p:grpSpPr>
          <a:xfrm>
            <a:off x="4147626" y="3553227"/>
            <a:ext cx="574742" cy="620235"/>
            <a:chOff x="3279537" y="3579639"/>
            <a:chExt cx="574742" cy="620235"/>
          </a:xfrm>
        </p:grpSpPr>
        <p:sp>
          <p:nvSpPr>
            <p:cNvPr id="84" name="Rectangle 209">
              <a:extLst>
                <a:ext uri="{FF2B5EF4-FFF2-40B4-BE49-F238E27FC236}">
                  <a16:creationId xmlns:a16="http://schemas.microsoft.com/office/drawing/2014/main" id="{2788C0FE-64AA-715D-C199-E7112CFC4A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2182" y="3761163"/>
              <a:ext cx="394804" cy="399663"/>
            </a:xfrm>
            <a:prstGeom prst="rect">
              <a:avLst/>
            </a:prstGeom>
            <a:solidFill>
              <a:schemeClr val="tx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85" name="Rechteck 84">
              <a:extLst>
                <a:ext uri="{FF2B5EF4-FFF2-40B4-BE49-F238E27FC236}">
                  <a16:creationId xmlns:a16="http://schemas.microsoft.com/office/drawing/2014/main" id="{3F76AF56-91C8-5AB2-6D98-0D168DC87D9D}"/>
                </a:ext>
              </a:extLst>
            </p:cNvPr>
            <p:cNvSpPr/>
            <p:nvPr/>
          </p:nvSpPr>
          <p:spPr>
            <a:xfrm>
              <a:off x="3373952" y="3625358"/>
              <a:ext cx="480327" cy="574516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86" name="Text Box 6">
              <a:extLst>
                <a:ext uri="{FF2B5EF4-FFF2-40B4-BE49-F238E27FC236}">
                  <a16:creationId xmlns:a16="http://schemas.microsoft.com/office/drawing/2014/main" id="{CAA7E5DB-D495-0625-ADF2-544590AA1C4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411966" y="3579639"/>
              <a:ext cx="404300" cy="9143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tx2"/>
                  </a:solidFill>
                </a:rPr>
                <a:t>H2 Engine</a:t>
              </a:r>
            </a:p>
          </p:txBody>
        </p:sp>
        <p:cxnSp>
          <p:nvCxnSpPr>
            <p:cNvPr id="89" name="Gerader Verbinder 88">
              <a:extLst>
                <a:ext uri="{FF2B5EF4-FFF2-40B4-BE49-F238E27FC236}">
                  <a16:creationId xmlns:a16="http://schemas.microsoft.com/office/drawing/2014/main" id="{14C7FA2B-17B5-02CF-A8C1-C8688946D74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79537" y="3973215"/>
              <a:ext cx="0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0" name="Flussdiagramm: Manuelle Verarbeitung 89">
              <a:extLst>
                <a:ext uri="{FF2B5EF4-FFF2-40B4-BE49-F238E27FC236}">
                  <a16:creationId xmlns:a16="http://schemas.microsoft.com/office/drawing/2014/main" id="{801636C4-39AE-DD54-756D-A0A4DCC2EDEA}"/>
                </a:ext>
              </a:extLst>
            </p:cNvPr>
            <p:cNvSpPr/>
            <p:nvPr/>
          </p:nvSpPr>
          <p:spPr bwMode="auto">
            <a:xfrm rot="16200000" flipH="1" flipV="1">
              <a:off x="3516385" y="3867054"/>
              <a:ext cx="186330" cy="178515"/>
            </a:xfrm>
            <a:prstGeom prst="flowChartManualOperation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91" name="Gerader Verbinder 90">
              <a:extLst>
                <a:ext uri="{FF2B5EF4-FFF2-40B4-BE49-F238E27FC236}">
                  <a16:creationId xmlns:a16="http://schemas.microsoft.com/office/drawing/2014/main" id="{B5FB4913-EA35-EFC5-3926-73B10EA9E82A}"/>
                </a:ext>
              </a:extLst>
            </p:cNvPr>
            <p:cNvCxnSpPr>
              <a:stCxn id="90" idx="0"/>
            </p:cNvCxnSpPr>
            <p:nvPr/>
          </p:nvCxnSpPr>
          <p:spPr bwMode="auto">
            <a:xfrm flipH="1" flipV="1">
              <a:off x="3698807" y="3810400"/>
              <a:ext cx="0" cy="155275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Gerader Verbinder 91">
              <a:extLst>
                <a:ext uri="{FF2B5EF4-FFF2-40B4-BE49-F238E27FC236}">
                  <a16:creationId xmlns:a16="http://schemas.microsoft.com/office/drawing/2014/main" id="{743D74A2-BA53-95E3-DDAF-0673A8F37BF2}"/>
                </a:ext>
              </a:extLst>
            </p:cNvPr>
            <p:cNvCxnSpPr>
              <a:endCxn id="90" idx="2"/>
            </p:cNvCxnSpPr>
            <p:nvPr/>
          </p:nvCxnSpPr>
          <p:spPr bwMode="auto">
            <a:xfrm flipH="1" flipV="1">
              <a:off x="3520292" y="3956312"/>
              <a:ext cx="0" cy="155275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Gerader Verbinder 92">
              <a:extLst>
                <a:ext uri="{FF2B5EF4-FFF2-40B4-BE49-F238E27FC236}">
                  <a16:creationId xmlns:a16="http://schemas.microsoft.com/office/drawing/2014/main" id="{5F114508-4C80-8CDB-4254-8A3D0603DDCE}"/>
                </a:ext>
              </a:extLst>
            </p:cNvPr>
            <p:cNvCxnSpPr/>
            <p:nvPr/>
          </p:nvCxnSpPr>
          <p:spPr bwMode="auto">
            <a:xfrm flipH="1">
              <a:off x="3466227" y="3960421"/>
              <a:ext cx="297525" cy="0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20" name="Verbinder: gewinkelt 119">
            <a:extLst>
              <a:ext uri="{FF2B5EF4-FFF2-40B4-BE49-F238E27FC236}">
                <a16:creationId xmlns:a16="http://schemas.microsoft.com/office/drawing/2014/main" id="{15C39519-BD35-051B-DD9F-90021978DC97}"/>
              </a:ext>
            </a:extLst>
          </p:cNvPr>
          <p:cNvCxnSpPr>
            <a:cxnSpLocks/>
            <a:stCxn id="210" idx="4"/>
            <a:endCxn id="85" idx="3"/>
          </p:cNvCxnSpPr>
          <p:nvPr/>
        </p:nvCxnSpPr>
        <p:spPr>
          <a:xfrm rot="5400000">
            <a:off x="3980999" y="2478975"/>
            <a:ext cx="2148598" cy="665860"/>
          </a:xfrm>
          <a:prstGeom prst="bentConnector2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Verbinder: gewinkelt 122">
            <a:extLst>
              <a:ext uri="{FF2B5EF4-FFF2-40B4-BE49-F238E27FC236}">
                <a16:creationId xmlns:a16="http://schemas.microsoft.com/office/drawing/2014/main" id="{65D9CA51-31A0-6F93-330A-95F14B120907}"/>
              </a:ext>
            </a:extLst>
          </p:cNvPr>
          <p:cNvCxnSpPr>
            <a:cxnSpLocks/>
            <a:stCxn id="85" idx="1"/>
            <a:endCxn id="188" idx="6"/>
          </p:cNvCxnSpPr>
          <p:nvPr/>
        </p:nvCxnSpPr>
        <p:spPr>
          <a:xfrm rot="10800000">
            <a:off x="3203849" y="1506606"/>
            <a:ext cx="1038193" cy="2379598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Gerade Verbindung mit Pfeil 125">
            <a:extLst>
              <a:ext uri="{FF2B5EF4-FFF2-40B4-BE49-F238E27FC236}">
                <a16:creationId xmlns:a16="http://schemas.microsoft.com/office/drawing/2014/main" id="{9D8623CF-AB2C-38CF-CCAD-E9614C390E30}"/>
              </a:ext>
            </a:extLst>
          </p:cNvPr>
          <p:cNvCxnSpPr>
            <a:cxnSpLocks/>
            <a:stCxn id="87" idx="3"/>
            <a:endCxn id="188" idx="2"/>
          </p:cNvCxnSpPr>
          <p:nvPr/>
        </p:nvCxnSpPr>
        <p:spPr>
          <a:xfrm flipV="1">
            <a:off x="2071872" y="1506606"/>
            <a:ext cx="651648" cy="101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Gerade Verbindung mit Pfeil 129">
            <a:extLst>
              <a:ext uri="{FF2B5EF4-FFF2-40B4-BE49-F238E27FC236}">
                <a16:creationId xmlns:a16="http://schemas.microsoft.com/office/drawing/2014/main" id="{6E53B7B8-FA10-75DA-6356-019D6D3FDB29}"/>
              </a:ext>
            </a:extLst>
          </p:cNvPr>
          <p:cNvCxnSpPr>
            <a:cxnSpLocks/>
            <a:stCxn id="188" idx="6"/>
            <a:endCxn id="9" idx="1"/>
          </p:cNvCxnSpPr>
          <p:nvPr/>
        </p:nvCxnSpPr>
        <p:spPr>
          <a:xfrm>
            <a:off x="3203848" y="1506606"/>
            <a:ext cx="1024334" cy="538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Gerade Verbindung mit Pfeil 132">
            <a:extLst>
              <a:ext uri="{FF2B5EF4-FFF2-40B4-BE49-F238E27FC236}">
                <a16:creationId xmlns:a16="http://schemas.microsoft.com/office/drawing/2014/main" id="{81FF620C-A880-B9B4-1AFB-365B0E2027F4}"/>
              </a:ext>
            </a:extLst>
          </p:cNvPr>
          <p:cNvCxnSpPr>
            <a:cxnSpLocks/>
            <a:stCxn id="9" idx="3"/>
            <a:endCxn id="210" idx="2"/>
          </p:cNvCxnSpPr>
          <p:nvPr/>
        </p:nvCxnSpPr>
        <p:spPr>
          <a:xfrm flipV="1">
            <a:off x="4708510" y="1506606"/>
            <a:ext cx="439554" cy="5380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E74A65D9-C1B0-FAE8-78DE-574A688694A9}"/>
              </a:ext>
            </a:extLst>
          </p:cNvPr>
          <p:cNvSpPr/>
          <p:nvPr/>
        </p:nvSpPr>
        <p:spPr>
          <a:xfrm>
            <a:off x="2723520" y="3075806"/>
            <a:ext cx="480328" cy="46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C0D11511-3B0A-141F-CCE9-D0EA02C77F95}"/>
              </a:ext>
            </a:extLst>
          </p:cNvPr>
          <p:cNvCxnSpPr>
            <a:cxnSpLocks/>
            <a:stCxn id="188" idx="4"/>
            <a:endCxn id="5" idx="0"/>
          </p:cNvCxnSpPr>
          <p:nvPr/>
        </p:nvCxnSpPr>
        <p:spPr>
          <a:xfrm>
            <a:off x="2963684" y="1737606"/>
            <a:ext cx="0" cy="133820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feld 81">
            <a:extLst>
              <a:ext uri="{FF2B5EF4-FFF2-40B4-BE49-F238E27FC236}">
                <a16:creationId xmlns:a16="http://schemas.microsoft.com/office/drawing/2014/main" id="{C42B44FC-2D70-59E4-36AF-F14511B75ED9}"/>
              </a:ext>
            </a:extLst>
          </p:cNvPr>
          <p:cNvSpPr txBox="1"/>
          <p:nvPr/>
        </p:nvSpPr>
        <p:spPr>
          <a:xfrm>
            <a:off x="2299966" y="2531680"/>
            <a:ext cx="107856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2"/>
                </a:solidFill>
              </a:rPr>
              <a:t>Mixed</a:t>
            </a:r>
          </a:p>
          <a:p>
            <a:pPr algn="ctr"/>
            <a:r>
              <a:rPr lang="en-US" sz="1000" dirty="0">
                <a:solidFill>
                  <a:schemeClr val="accent2"/>
                </a:solidFill>
              </a:rPr>
              <a:t>Electricity node</a:t>
            </a:r>
          </a:p>
        </p:txBody>
      </p:sp>
      <p:sp>
        <p:nvSpPr>
          <p:cNvPr id="96" name="Rechteck 95">
            <a:extLst>
              <a:ext uri="{FF2B5EF4-FFF2-40B4-BE49-F238E27FC236}">
                <a16:creationId xmlns:a16="http://schemas.microsoft.com/office/drawing/2014/main" id="{624B8DED-BEF3-4330-02B4-9B28479A891E}"/>
              </a:ext>
            </a:extLst>
          </p:cNvPr>
          <p:cNvSpPr/>
          <p:nvPr/>
        </p:nvSpPr>
        <p:spPr>
          <a:xfrm>
            <a:off x="596527" y="2527101"/>
            <a:ext cx="1246912" cy="157113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799" dirty="0">
              <a:solidFill>
                <a:schemeClr val="accent2"/>
              </a:solidFill>
            </a:endParaRPr>
          </a:p>
        </p:txBody>
      </p:sp>
      <p:sp>
        <p:nvSpPr>
          <p:cNvPr id="97" name="Textfeld 276">
            <a:extLst>
              <a:ext uri="{FF2B5EF4-FFF2-40B4-BE49-F238E27FC236}">
                <a16:creationId xmlns:a16="http://schemas.microsoft.com/office/drawing/2014/main" id="{453AC437-E18B-FC97-5968-9C2EED788D86}"/>
              </a:ext>
            </a:extLst>
          </p:cNvPr>
          <p:cNvSpPr txBox="1"/>
          <p:nvPr/>
        </p:nvSpPr>
        <p:spPr>
          <a:xfrm>
            <a:off x="428904" y="2385724"/>
            <a:ext cx="1642968" cy="16648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99" b="1" dirty="0">
                <a:solidFill>
                  <a:schemeClr val="accent2"/>
                </a:solidFill>
              </a:rPr>
              <a:t>Non-Renewable Electricity Generation</a:t>
            </a:r>
          </a:p>
        </p:txBody>
      </p:sp>
      <p:sp>
        <p:nvSpPr>
          <p:cNvPr id="98" name="Rechteck 97">
            <a:extLst>
              <a:ext uri="{FF2B5EF4-FFF2-40B4-BE49-F238E27FC236}">
                <a16:creationId xmlns:a16="http://schemas.microsoft.com/office/drawing/2014/main" id="{4B34BF39-79B0-D0DA-CB1F-7B398081DA5E}"/>
              </a:ext>
            </a:extLst>
          </p:cNvPr>
          <p:cNvSpPr/>
          <p:nvPr/>
        </p:nvSpPr>
        <p:spPr>
          <a:xfrm>
            <a:off x="703849" y="195486"/>
            <a:ext cx="937748" cy="2034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CO2 cap</a:t>
            </a:r>
          </a:p>
        </p:txBody>
      </p:sp>
      <p:cxnSp>
        <p:nvCxnSpPr>
          <p:cNvPr id="100" name="Gerade Verbindung mit Pfeil 99">
            <a:extLst>
              <a:ext uri="{FF2B5EF4-FFF2-40B4-BE49-F238E27FC236}">
                <a16:creationId xmlns:a16="http://schemas.microsoft.com/office/drawing/2014/main" id="{9DFF5448-31C4-7119-6340-CF6D946D1311}"/>
              </a:ext>
            </a:extLst>
          </p:cNvPr>
          <p:cNvCxnSpPr>
            <a:cxnSpLocks/>
            <a:stCxn id="96" idx="3"/>
            <a:endCxn id="5" idx="2"/>
          </p:cNvCxnSpPr>
          <p:nvPr/>
        </p:nvCxnSpPr>
        <p:spPr>
          <a:xfrm flipV="1">
            <a:off x="1843439" y="3306806"/>
            <a:ext cx="880081" cy="5862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extfeld 188">
            <a:extLst>
              <a:ext uri="{FF2B5EF4-FFF2-40B4-BE49-F238E27FC236}">
                <a16:creationId xmlns:a16="http://schemas.microsoft.com/office/drawing/2014/main" id="{F0C13612-4498-175A-C4FA-526182B312EB}"/>
              </a:ext>
            </a:extLst>
          </p:cNvPr>
          <p:cNvSpPr txBox="1"/>
          <p:nvPr/>
        </p:nvSpPr>
        <p:spPr>
          <a:xfrm>
            <a:off x="2322181" y="1799706"/>
            <a:ext cx="107856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2"/>
                </a:solidFill>
              </a:rPr>
              <a:t>Renewable</a:t>
            </a:r>
          </a:p>
          <a:p>
            <a:pPr algn="ctr"/>
            <a:r>
              <a:rPr lang="en-US" sz="1000" dirty="0">
                <a:solidFill>
                  <a:schemeClr val="accent2"/>
                </a:solidFill>
              </a:rPr>
              <a:t>Electricity node</a:t>
            </a:r>
          </a:p>
        </p:txBody>
      </p:sp>
      <p:sp>
        <p:nvSpPr>
          <p:cNvPr id="104" name="Textfeld 103">
            <a:extLst>
              <a:ext uri="{FF2B5EF4-FFF2-40B4-BE49-F238E27FC236}">
                <a16:creationId xmlns:a16="http://schemas.microsoft.com/office/drawing/2014/main" id="{45D306C6-C73E-A3DE-2AB9-1F0D2FA1B07F}"/>
              </a:ext>
            </a:extLst>
          </p:cNvPr>
          <p:cNvSpPr txBox="1"/>
          <p:nvPr/>
        </p:nvSpPr>
        <p:spPr>
          <a:xfrm>
            <a:off x="2921966" y="2249013"/>
            <a:ext cx="6860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Spill-over</a:t>
            </a:r>
          </a:p>
        </p:txBody>
      </p:sp>
      <p:sp>
        <p:nvSpPr>
          <p:cNvPr id="211" name="Textfeld 210">
            <a:extLst>
              <a:ext uri="{FF2B5EF4-FFF2-40B4-BE49-F238E27FC236}">
                <a16:creationId xmlns:a16="http://schemas.microsoft.com/office/drawing/2014/main" id="{FC3518E6-EFB5-A34A-90E5-AF28CDA5DF09}"/>
              </a:ext>
            </a:extLst>
          </p:cNvPr>
          <p:cNvSpPr txBox="1"/>
          <p:nvPr/>
        </p:nvSpPr>
        <p:spPr>
          <a:xfrm>
            <a:off x="4844255" y="1808714"/>
            <a:ext cx="107856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Hydrogen node</a:t>
            </a:r>
          </a:p>
        </p:txBody>
      </p:sp>
      <p:cxnSp>
        <p:nvCxnSpPr>
          <p:cNvPr id="105" name="Gerade Verbindung mit Pfeil 104">
            <a:extLst>
              <a:ext uri="{FF2B5EF4-FFF2-40B4-BE49-F238E27FC236}">
                <a16:creationId xmlns:a16="http://schemas.microsoft.com/office/drawing/2014/main" id="{B219571D-9DE0-DDCB-9395-A67A3EC8D524}"/>
              </a:ext>
            </a:extLst>
          </p:cNvPr>
          <p:cNvCxnSpPr>
            <a:cxnSpLocks/>
          </p:cNvCxnSpPr>
          <p:nvPr/>
        </p:nvCxnSpPr>
        <p:spPr>
          <a:xfrm>
            <a:off x="3522887" y="2270417"/>
            <a:ext cx="0" cy="242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368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99A3CE-425E-1094-939D-CE5E1C95A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522586" y="2075573"/>
            <a:ext cx="4104000" cy="4680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Installed transport capacity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2BD30E-F438-ACF2-DEB1-4AC77136F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32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50637A05-87BA-7FE6-5ED2-16104ABA3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661345"/>
            <a:ext cx="2915896" cy="288031"/>
          </a:xfrm>
        </p:spPr>
        <p:txBody>
          <a:bodyPr/>
          <a:lstStyle/>
          <a:p>
            <a:r>
              <a:rPr lang="en-GB" dirty="0"/>
              <a:t>The delegated act on renewable fuels of non-biological origin in an integrated </a:t>
            </a:r>
            <a:r>
              <a:rPr lang="en-GB" dirty="0" err="1"/>
              <a:t>european</a:t>
            </a:r>
            <a:r>
              <a:rPr lang="en-GB" dirty="0"/>
              <a:t> energy system model</a:t>
            </a:r>
            <a:endParaRPr lang="de-DE" dirty="0"/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EB4D1DA7-2F7C-EE7F-2693-39DC593FE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9790" y="194124"/>
            <a:ext cx="5204420" cy="4228175"/>
          </a:xfrm>
        </p:spPr>
      </p:pic>
    </p:spTree>
    <p:extLst>
      <p:ext uri="{BB962C8B-B14F-4D97-AF65-F5344CB8AC3E}">
        <p14:creationId xmlns:p14="http://schemas.microsoft.com/office/powerpoint/2010/main" val="13955850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3E3529D-7A09-BB77-8F28-E92D8F6E0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00" y="123478"/>
            <a:ext cx="6408712" cy="427797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699A3CE-425E-1094-939D-CE5E1C95A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775869"/>
            <a:ext cx="7560000" cy="468000"/>
          </a:xfrm>
        </p:spPr>
        <p:txBody>
          <a:bodyPr/>
          <a:lstStyle/>
          <a:p>
            <a:r>
              <a:rPr lang="en-US" dirty="0"/>
              <a:t>WACC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2BD30E-F438-ACF2-DEB1-4AC77136F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33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50637A05-87BA-7FE6-5ED2-16104ABA3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661345"/>
            <a:ext cx="2915896" cy="288031"/>
          </a:xfrm>
        </p:spPr>
        <p:txBody>
          <a:bodyPr/>
          <a:lstStyle/>
          <a:p>
            <a:r>
              <a:rPr lang="en-GB" dirty="0"/>
              <a:t>The delegated act on renewable fuels of non-biological origin in an integrated </a:t>
            </a:r>
            <a:r>
              <a:rPr lang="en-GB" dirty="0" err="1"/>
              <a:t>european</a:t>
            </a:r>
            <a:r>
              <a:rPr lang="en-GB" dirty="0"/>
              <a:t> energy system model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32956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7C3F29-F871-108E-9124-FF7D4597B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Hydrogen production and transit Belgium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B93763B8-EDE5-F9AB-109E-C745C0460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596" y="917575"/>
            <a:ext cx="7221108" cy="3367088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BEE70CD-A498-8727-E97D-6FA9E425D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B3639-4434-56A9-28AE-D053F7271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34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9288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99A3CE-425E-1094-939D-CE5E1C95A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Scenarios</a:t>
            </a:r>
          </a:p>
        </p:txBody>
      </p:sp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C3690D8E-62F6-7DA6-A892-220E24CAB63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8312" y="1203598"/>
          <a:ext cx="8136136" cy="25728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1607">
                  <a:extLst>
                    <a:ext uri="{9D8B030D-6E8A-4147-A177-3AD203B41FA5}">
                      <a16:colId xmlns:a16="http://schemas.microsoft.com/office/drawing/2014/main" val="1803700336"/>
                    </a:ext>
                  </a:extLst>
                </a:gridCol>
                <a:gridCol w="2303158">
                  <a:extLst>
                    <a:ext uri="{9D8B030D-6E8A-4147-A177-3AD203B41FA5}">
                      <a16:colId xmlns:a16="http://schemas.microsoft.com/office/drawing/2014/main" val="367112271"/>
                    </a:ext>
                  </a:extLst>
                </a:gridCol>
                <a:gridCol w="4631371">
                  <a:extLst>
                    <a:ext uri="{9D8B030D-6E8A-4147-A177-3AD203B41FA5}">
                      <a16:colId xmlns:a16="http://schemas.microsoft.com/office/drawing/2014/main" val="1273145077"/>
                    </a:ext>
                  </a:extLst>
                </a:gridCol>
              </a:tblGrid>
              <a:tr h="40477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Scenario Nr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Name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Description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176399"/>
                  </a:ext>
                </a:extLst>
              </a:tr>
              <a:tr h="548942">
                <a:tc>
                  <a:txBody>
                    <a:bodyPr/>
                    <a:lstStyle/>
                    <a:p>
                      <a:r>
                        <a:rPr lang="en-US" dirty="0"/>
                        <a:t>Scenario 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Base case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Only green hydrogen from renewable energy sources, no additional constraints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3064297"/>
                  </a:ext>
                </a:extLst>
              </a:tr>
              <a:tr h="40477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Scenario 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Island Grid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Renewable electricity &amp; hydrogen island grid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39878"/>
                  </a:ext>
                </a:extLst>
              </a:tr>
              <a:tr h="404775">
                <a:tc>
                  <a:txBody>
                    <a:bodyPr/>
                    <a:lstStyle/>
                    <a:p>
                      <a:r>
                        <a:rPr lang="en-US" dirty="0"/>
                        <a:t>Scenario 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Renewable Grid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90% Renewable energies in the grid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46119"/>
                  </a:ext>
                </a:extLst>
              </a:tr>
              <a:tr h="404775">
                <a:tc>
                  <a:txBody>
                    <a:bodyPr/>
                    <a:lstStyle/>
                    <a:p>
                      <a:r>
                        <a:rPr lang="en-US" dirty="0"/>
                        <a:t>Scenario 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Additionality + Correlation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PPA + add capacity + temp. corr. + geo. corr.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224743"/>
                  </a:ext>
                </a:extLst>
              </a:tr>
              <a:tr h="404775">
                <a:tc>
                  <a:txBody>
                    <a:bodyPr/>
                    <a:lstStyle/>
                    <a:p>
                      <a:r>
                        <a:rPr lang="en-US" dirty="0"/>
                        <a:t>Scenario 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Delegated Act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 regulations according to Delegated Act for RFNBOs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505250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2BD30E-F438-ACF2-DEB1-4AC77136F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50637A05-87BA-7FE6-5ED2-16104ABA3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661345"/>
            <a:ext cx="2915896" cy="288031"/>
          </a:xfrm>
        </p:spPr>
        <p:txBody>
          <a:bodyPr/>
          <a:lstStyle/>
          <a:p>
            <a:r>
              <a:rPr lang="en-GB" dirty="0"/>
              <a:t>The delegated act on renewable fuels of non-biological origin in an integrated </a:t>
            </a:r>
            <a:r>
              <a:rPr lang="en-GB" dirty="0" err="1"/>
              <a:t>european</a:t>
            </a:r>
            <a:r>
              <a:rPr lang="en-GB" dirty="0"/>
              <a:t> energy system model</a:t>
            </a:r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9096CDE-94CB-C6E5-0B78-8BD8AEE339F1}"/>
              </a:ext>
            </a:extLst>
          </p:cNvPr>
          <p:cNvSpPr/>
          <p:nvPr/>
        </p:nvSpPr>
        <p:spPr>
          <a:xfrm>
            <a:off x="251520" y="2571750"/>
            <a:ext cx="8424168" cy="136815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8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B426A2B8-A8C4-C06C-023E-6200F29A7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75" r="9412" b="2952"/>
          <a:stretch/>
        </p:blipFill>
        <p:spPr>
          <a:xfrm>
            <a:off x="4499992" y="74333"/>
            <a:ext cx="4548080" cy="4209667"/>
          </a:xfr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E65A381-3D1C-115D-9F44-5FA43542B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E0DCE00-81FF-2363-F71E-46674D3F9203}"/>
              </a:ext>
            </a:extLst>
          </p:cNvPr>
          <p:cNvSpPr txBox="1">
            <a:spLocks/>
          </p:cNvSpPr>
          <p:nvPr/>
        </p:nvSpPr>
        <p:spPr>
          <a:xfrm>
            <a:off x="468000" y="918000"/>
            <a:ext cx="3815968" cy="336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SzPct val="75000"/>
              <a:buFont typeface="Arial" panose="020B0604020202020204" pitchFamily="34" charset="0"/>
              <a:buNone/>
              <a:defRPr sz="15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2340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tabLst>
                <a:tab pos="234000" algn="l"/>
              </a:tabLst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2340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tabLst>
                <a:tab pos="234000" algn="l"/>
              </a:tabLst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234000" algn="l" defTabSz="2340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tabLst>
                <a:tab pos="234000" algn="l"/>
              </a:tabLst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02000" indent="-234000" algn="l" defTabSz="2340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tabLst>
                <a:tab pos="234000" algn="l"/>
              </a:tabLst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2340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+mj-lt"/>
              <a:buNone/>
              <a:tabLst>
                <a:tab pos="234000" algn="l"/>
              </a:tabLst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2340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tabLst>
                <a:tab pos="234000" algn="l"/>
              </a:tabLst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2340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tabLst>
                <a:tab pos="234000" algn="l"/>
              </a:tabLst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2340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tabLst>
                <a:tab pos="234000" algn="l"/>
              </a:tabLst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Sector integrated European energy system model</a:t>
            </a:r>
          </a:p>
          <a:p>
            <a:pPr marL="5197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Electricity</a:t>
            </a:r>
          </a:p>
          <a:p>
            <a:pPr marL="519750" lvl="2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Hydrogen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Europe + </a:t>
            </a:r>
            <a:r>
              <a:rPr lang="en-US" b="0" dirty="0" err="1">
                <a:solidFill>
                  <a:schemeClr val="tx1"/>
                </a:solidFill>
              </a:rPr>
              <a:t>neighbouring</a:t>
            </a:r>
            <a:r>
              <a:rPr lang="en-US" b="0" dirty="0">
                <a:solidFill>
                  <a:schemeClr val="tx1"/>
                </a:solidFill>
              </a:rPr>
              <a:t>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One node per country/region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</a:rPr>
              <a:t>Year under review 2030</a:t>
            </a:r>
            <a:endParaRPr lang="en-US" b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</a:rPr>
              <a:t>Cost-minimization </a:t>
            </a:r>
            <a:r>
              <a:rPr lang="en-GB" b="0" dirty="0" err="1">
                <a:solidFill>
                  <a:schemeClr val="tx1"/>
                </a:solidFill>
              </a:rPr>
              <a:t>i</a:t>
            </a:r>
            <a:r>
              <a:rPr lang="en-US" b="0" dirty="0" err="1">
                <a:solidFill>
                  <a:schemeClr val="tx1"/>
                </a:solidFill>
              </a:rPr>
              <a:t>nvestment</a:t>
            </a:r>
            <a:r>
              <a:rPr lang="en-US" b="0" dirty="0">
                <a:solidFill>
                  <a:schemeClr val="tx1"/>
                </a:solidFill>
              </a:rPr>
              <a:t>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Hydrogen representative for RFNBOs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CO2 tax &amp; cap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F9EA2E3-B1DE-583A-1CE4-E6DFAFE9D2D2}"/>
              </a:ext>
            </a:extLst>
          </p:cNvPr>
          <p:cNvSpPr/>
          <p:nvPr/>
        </p:nvSpPr>
        <p:spPr>
          <a:xfrm>
            <a:off x="8058758" y="515445"/>
            <a:ext cx="864000" cy="144000"/>
          </a:xfrm>
          <a:prstGeom prst="rect">
            <a:avLst/>
          </a:prstGeom>
          <a:solidFill>
            <a:srgbClr val="C2E69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EU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315FB74-BC73-BA1C-C509-19FB5350CB80}"/>
              </a:ext>
            </a:extLst>
          </p:cNvPr>
          <p:cNvSpPr/>
          <p:nvPr/>
        </p:nvSpPr>
        <p:spPr>
          <a:xfrm>
            <a:off x="8056848" y="701662"/>
            <a:ext cx="864000" cy="144000"/>
          </a:xfrm>
          <a:prstGeom prst="rect">
            <a:avLst/>
          </a:prstGeom>
          <a:solidFill>
            <a:srgbClr val="DEF0B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Electricity grid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7E68232-CD84-9173-2F9C-48FF643091A5}"/>
              </a:ext>
            </a:extLst>
          </p:cNvPr>
          <p:cNvSpPr/>
          <p:nvPr/>
        </p:nvSpPr>
        <p:spPr>
          <a:xfrm>
            <a:off x="8056848" y="887879"/>
            <a:ext cx="864000" cy="144000"/>
          </a:xfrm>
          <a:prstGeom prst="rect">
            <a:avLst/>
          </a:prstGeom>
          <a:solidFill>
            <a:srgbClr val="F1F4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Export Countries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DEC0DA4-FE25-B732-E5AF-FCB36F8373CF}"/>
              </a:ext>
            </a:extLst>
          </p:cNvPr>
          <p:cNvSpPr txBox="1"/>
          <p:nvPr/>
        </p:nvSpPr>
        <p:spPr>
          <a:xfrm>
            <a:off x="5508104" y="4083945"/>
            <a:ext cx="165618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Potential hydrogen transport system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CAA055C-12EF-05B0-563B-CFAAD6A88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 – Base Model</a:t>
            </a:r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8A998D06-2B0A-EA8B-04BA-502122334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661345"/>
            <a:ext cx="2915896" cy="288031"/>
          </a:xfrm>
        </p:spPr>
        <p:txBody>
          <a:bodyPr/>
          <a:lstStyle/>
          <a:p>
            <a:r>
              <a:rPr lang="en-GB" dirty="0"/>
              <a:t>The delegated act on renewable fuels of non-biological origin in an integrated European energy system model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0097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2" name="Gerade Verbindung mit Pfeil 381">
            <a:extLst>
              <a:ext uri="{FF2B5EF4-FFF2-40B4-BE49-F238E27FC236}">
                <a16:creationId xmlns:a16="http://schemas.microsoft.com/office/drawing/2014/main" id="{7511201C-DA3D-3D97-C24D-4D50937BB848}"/>
              </a:ext>
            </a:extLst>
          </p:cNvPr>
          <p:cNvCxnSpPr>
            <a:cxnSpLocks/>
            <a:stCxn id="188" idx="4"/>
          </p:cNvCxnSpPr>
          <p:nvPr/>
        </p:nvCxnSpPr>
        <p:spPr>
          <a:xfrm flipH="1">
            <a:off x="2963683" y="1737606"/>
            <a:ext cx="1" cy="2556112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117">
            <a:extLst>
              <a:ext uri="{FF2B5EF4-FFF2-40B4-BE49-F238E27FC236}">
                <a16:creationId xmlns:a16="http://schemas.microsoft.com/office/drawing/2014/main" id="{B2BE19B9-ACA7-5A86-7E7B-6737FA8303A6}"/>
              </a:ext>
            </a:extLst>
          </p:cNvPr>
          <p:cNvGrpSpPr/>
          <p:nvPr/>
        </p:nvGrpSpPr>
        <p:grpSpPr>
          <a:xfrm>
            <a:off x="4228182" y="1104987"/>
            <a:ext cx="480328" cy="694257"/>
            <a:chOff x="4140282" y="2791102"/>
            <a:chExt cx="1051161" cy="1500859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D37776FA-86E3-632F-EDF4-80C0E9A37921}"/>
                </a:ext>
              </a:extLst>
            </p:cNvPr>
            <p:cNvSpPr/>
            <p:nvPr/>
          </p:nvSpPr>
          <p:spPr>
            <a:xfrm>
              <a:off x="4140282" y="3049961"/>
              <a:ext cx="1051161" cy="1242000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443E92C2-AE67-AE03-6E3D-B962EDE071C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197862" y="2791102"/>
              <a:ext cx="936000" cy="34849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tx2"/>
                  </a:solidFill>
                </a:rPr>
                <a:t>Electrolysis</a:t>
              </a:r>
            </a:p>
          </p:txBody>
        </p:sp>
        <p:sp>
          <p:nvSpPr>
            <p:cNvPr id="11" name="Rectangle 209">
              <a:extLst>
                <a:ext uri="{FF2B5EF4-FFF2-40B4-BE49-F238E27FC236}">
                  <a16:creationId xmlns:a16="http://schemas.microsoft.com/office/drawing/2014/main" id="{2999D398-702C-64BD-B63F-FC0CD9B19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6719" y="3326143"/>
              <a:ext cx="864001" cy="864000"/>
            </a:xfrm>
            <a:prstGeom prst="rect">
              <a:avLst/>
            </a:prstGeom>
            <a:solidFill>
              <a:schemeClr val="tx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29">
              <a:extLst>
                <a:ext uri="{FF2B5EF4-FFF2-40B4-BE49-F238E27FC236}">
                  <a16:creationId xmlns:a16="http://schemas.microsoft.com/office/drawing/2014/main" id="{9EC7E901-F0F4-CF88-0A0D-2721059811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5693" y="3499110"/>
              <a:ext cx="432416" cy="504486"/>
            </a:xfrm>
            <a:custGeom>
              <a:avLst/>
              <a:gdLst>
                <a:gd name="T0" fmla="*/ 1748 w 2551"/>
                <a:gd name="T1" fmla="*/ 236 h 3023"/>
                <a:gd name="T2" fmla="*/ 1654 w 2551"/>
                <a:gd name="T3" fmla="*/ 94 h 3023"/>
                <a:gd name="T4" fmla="*/ 1512 w 2551"/>
                <a:gd name="T5" fmla="*/ 236 h 3023"/>
                <a:gd name="T6" fmla="*/ 1654 w 2551"/>
                <a:gd name="T7" fmla="*/ 331 h 3023"/>
                <a:gd name="T8" fmla="*/ 1748 w 2551"/>
                <a:gd name="T9" fmla="*/ 472 h 3023"/>
                <a:gd name="T10" fmla="*/ 1890 w 2551"/>
                <a:gd name="T11" fmla="*/ 331 h 3023"/>
                <a:gd name="T12" fmla="*/ 1040 w 2551"/>
                <a:gd name="T13" fmla="*/ 236 h 3023"/>
                <a:gd name="T14" fmla="*/ 662 w 2551"/>
                <a:gd name="T15" fmla="*/ 331 h 3023"/>
                <a:gd name="T16" fmla="*/ 1040 w 2551"/>
                <a:gd name="T17" fmla="*/ 236 h 3023"/>
                <a:gd name="T18" fmla="*/ 1937 w 2551"/>
                <a:gd name="T19" fmla="*/ 567 h 3023"/>
                <a:gd name="T20" fmla="*/ 614 w 2551"/>
                <a:gd name="T21" fmla="*/ 1653 h 3023"/>
                <a:gd name="T22" fmla="*/ 425 w 2551"/>
                <a:gd name="T23" fmla="*/ 0 h 3023"/>
                <a:gd name="T24" fmla="*/ 2126 w 2551"/>
                <a:gd name="T25" fmla="*/ 1653 h 3023"/>
                <a:gd name="T26" fmla="*/ 1888 w 2551"/>
                <a:gd name="T27" fmla="*/ 2401 h 3023"/>
                <a:gd name="T28" fmla="*/ 1652 w 2551"/>
                <a:gd name="T29" fmla="*/ 2148 h 3023"/>
                <a:gd name="T30" fmla="*/ 1416 w 2551"/>
                <a:gd name="T31" fmla="*/ 2398 h 3023"/>
                <a:gd name="T32" fmla="*/ 1652 w 2551"/>
                <a:gd name="T33" fmla="*/ 2654 h 3023"/>
                <a:gd name="T34" fmla="*/ 1888 w 2551"/>
                <a:gd name="T35" fmla="*/ 2401 h 3023"/>
                <a:gd name="T36" fmla="*/ 1272 w 2551"/>
                <a:gd name="T37" fmla="*/ 2682 h 3023"/>
                <a:gd name="T38" fmla="*/ 1377 w 2551"/>
                <a:gd name="T39" fmla="*/ 2549 h 3023"/>
                <a:gd name="T40" fmla="*/ 1167 w 2551"/>
                <a:gd name="T41" fmla="*/ 2488 h 3023"/>
                <a:gd name="T42" fmla="*/ 1258 w 2551"/>
                <a:gd name="T43" fmla="*/ 2526 h 3023"/>
                <a:gd name="T44" fmla="*/ 1246 w 2551"/>
                <a:gd name="T45" fmla="*/ 2627 h 3023"/>
                <a:gd name="T46" fmla="*/ 1170 w 2551"/>
                <a:gd name="T47" fmla="*/ 2740 h 3023"/>
                <a:gd name="T48" fmla="*/ 1379 w 2551"/>
                <a:gd name="T49" fmla="*/ 2682 h 3023"/>
                <a:gd name="T50" fmla="*/ 995 w 2551"/>
                <a:gd name="T51" fmla="*/ 2157 h 3023"/>
                <a:gd name="T52" fmla="*/ 817 w 2551"/>
                <a:gd name="T53" fmla="*/ 2353 h 3023"/>
                <a:gd name="T54" fmla="*/ 706 w 2551"/>
                <a:gd name="T55" fmla="*/ 2157 h 3023"/>
                <a:gd name="T56" fmla="*/ 817 w 2551"/>
                <a:gd name="T57" fmla="*/ 2645 h 3023"/>
                <a:gd name="T58" fmla="*/ 995 w 2551"/>
                <a:gd name="T59" fmla="*/ 2439 h 3023"/>
                <a:gd name="T60" fmla="*/ 1106 w 2551"/>
                <a:gd name="T61" fmla="*/ 2645 h 3023"/>
                <a:gd name="T62" fmla="*/ 2551 w 2551"/>
                <a:gd name="T63" fmla="*/ 756 h 3023"/>
                <a:gd name="T64" fmla="*/ 0 w 2551"/>
                <a:gd name="T65" fmla="*/ 3023 h 3023"/>
                <a:gd name="T66" fmla="*/ 284 w 2551"/>
                <a:gd name="T67" fmla="*/ 756 h 3023"/>
                <a:gd name="T68" fmla="*/ 756 w 2551"/>
                <a:gd name="T69" fmla="*/ 1795 h 3023"/>
                <a:gd name="T70" fmla="*/ 1796 w 2551"/>
                <a:gd name="T71" fmla="*/ 756 h 3023"/>
                <a:gd name="T72" fmla="*/ 2268 w 2551"/>
                <a:gd name="T73" fmla="*/ 1795 h 3023"/>
                <a:gd name="T74" fmla="*/ 2551 w 2551"/>
                <a:gd name="T75" fmla="*/ 756 h 3023"/>
                <a:gd name="T76" fmla="*/ 1652 w 2551"/>
                <a:gd name="T77" fmla="*/ 2568 h 3023"/>
                <a:gd name="T78" fmla="*/ 1652 w 2551"/>
                <a:gd name="T79" fmla="*/ 2234 h 3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51" h="3023">
                  <a:moveTo>
                    <a:pt x="1890" y="236"/>
                  </a:moveTo>
                  <a:lnTo>
                    <a:pt x="1748" y="236"/>
                  </a:lnTo>
                  <a:lnTo>
                    <a:pt x="1748" y="94"/>
                  </a:lnTo>
                  <a:lnTo>
                    <a:pt x="1654" y="94"/>
                  </a:lnTo>
                  <a:lnTo>
                    <a:pt x="1654" y="236"/>
                  </a:lnTo>
                  <a:lnTo>
                    <a:pt x="1512" y="236"/>
                  </a:lnTo>
                  <a:lnTo>
                    <a:pt x="1512" y="331"/>
                  </a:lnTo>
                  <a:lnTo>
                    <a:pt x="1654" y="331"/>
                  </a:lnTo>
                  <a:lnTo>
                    <a:pt x="1654" y="472"/>
                  </a:lnTo>
                  <a:lnTo>
                    <a:pt x="1748" y="472"/>
                  </a:lnTo>
                  <a:lnTo>
                    <a:pt x="1748" y="331"/>
                  </a:lnTo>
                  <a:lnTo>
                    <a:pt x="1890" y="331"/>
                  </a:lnTo>
                  <a:lnTo>
                    <a:pt x="1890" y="236"/>
                  </a:lnTo>
                  <a:close/>
                  <a:moveTo>
                    <a:pt x="1040" y="236"/>
                  </a:moveTo>
                  <a:lnTo>
                    <a:pt x="662" y="236"/>
                  </a:lnTo>
                  <a:lnTo>
                    <a:pt x="662" y="331"/>
                  </a:lnTo>
                  <a:lnTo>
                    <a:pt x="1040" y="331"/>
                  </a:lnTo>
                  <a:lnTo>
                    <a:pt x="1040" y="236"/>
                  </a:lnTo>
                  <a:close/>
                  <a:moveTo>
                    <a:pt x="1937" y="1653"/>
                  </a:moveTo>
                  <a:lnTo>
                    <a:pt x="1937" y="567"/>
                  </a:lnTo>
                  <a:lnTo>
                    <a:pt x="614" y="567"/>
                  </a:lnTo>
                  <a:lnTo>
                    <a:pt x="614" y="1653"/>
                  </a:lnTo>
                  <a:lnTo>
                    <a:pt x="425" y="1653"/>
                  </a:lnTo>
                  <a:lnTo>
                    <a:pt x="425" y="0"/>
                  </a:lnTo>
                  <a:lnTo>
                    <a:pt x="2126" y="0"/>
                  </a:lnTo>
                  <a:lnTo>
                    <a:pt x="2126" y="1653"/>
                  </a:lnTo>
                  <a:lnTo>
                    <a:pt x="1937" y="1653"/>
                  </a:lnTo>
                  <a:close/>
                  <a:moveTo>
                    <a:pt x="1888" y="2401"/>
                  </a:moveTo>
                  <a:cubicBezTo>
                    <a:pt x="1888" y="2328"/>
                    <a:pt x="1868" y="2268"/>
                    <a:pt x="1829" y="2222"/>
                  </a:cubicBezTo>
                  <a:cubicBezTo>
                    <a:pt x="1787" y="2171"/>
                    <a:pt x="1730" y="2148"/>
                    <a:pt x="1652" y="2148"/>
                  </a:cubicBezTo>
                  <a:cubicBezTo>
                    <a:pt x="1581" y="2148"/>
                    <a:pt x="1527" y="2169"/>
                    <a:pt x="1486" y="2210"/>
                  </a:cubicBezTo>
                  <a:cubicBezTo>
                    <a:pt x="1441" y="2255"/>
                    <a:pt x="1416" y="2322"/>
                    <a:pt x="1416" y="2398"/>
                  </a:cubicBezTo>
                  <a:cubicBezTo>
                    <a:pt x="1416" y="2474"/>
                    <a:pt x="1435" y="2533"/>
                    <a:pt x="1475" y="2580"/>
                  </a:cubicBezTo>
                  <a:cubicBezTo>
                    <a:pt x="1517" y="2630"/>
                    <a:pt x="1574" y="2654"/>
                    <a:pt x="1652" y="2654"/>
                  </a:cubicBezTo>
                  <a:cubicBezTo>
                    <a:pt x="1723" y="2654"/>
                    <a:pt x="1777" y="2634"/>
                    <a:pt x="1818" y="2592"/>
                  </a:cubicBezTo>
                  <a:cubicBezTo>
                    <a:pt x="1863" y="2546"/>
                    <a:pt x="1888" y="2481"/>
                    <a:pt x="1888" y="2401"/>
                  </a:cubicBezTo>
                  <a:close/>
                  <a:moveTo>
                    <a:pt x="1379" y="2682"/>
                  </a:moveTo>
                  <a:lnTo>
                    <a:pt x="1272" y="2682"/>
                  </a:lnTo>
                  <a:cubicBezTo>
                    <a:pt x="1292" y="2668"/>
                    <a:pt x="1313" y="2650"/>
                    <a:pt x="1333" y="2633"/>
                  </a:cubicBezTo>
                  <a:cubicBezTo>
                    <a:pt x="1365" y="2603"/>
                    <a:pt x="1377" y="2580"/>
                    <a:pt x="1377" y="2549"/>
                  </a:cubicBezTo>
                  <a:cubicBezTo>
                    <a:pt x="1377" y="2496"/>
                    <a:pt x="1339" y="2467"/>
                    <a:pt x="1269" y="2467"/>
                  </a:cubicBezTo>
                  <a:cubicBezTo>
                    <a:pt x="1235" y="2467"/>
                    <a:pt x="1199" y="2474"/>
                    <a:pt x="1167" y="2488"/>
                  </a:cubicBezTo>
                  <a:lnTo>
                    <a:pt x="1179" y="2547"/>
                  </a:lnTo>
                  <a:cubicBezTo>
                    <a:pt x="1220" y="2531"/>
                    <a:pt x="1237" y="2526"/>
                    <a:pt x="1258" y="2526"/>
                  </a:cubicBezTo>
                  <a:cubicBezTo>
                    <a:pt x="1285" y="2526"/>
                    <a:pt x="1300" y="2537"/>
                    <a:pt x="1300" y="2556"/>
                  </a:cubicBezTo>
                  <a:cubicBezTo>
                    <a:pt x="1300" y="2576"/>
                    <a:pt x="1284" y="2597"/>
                    <a:pt x="1246" y="2627"/>
                  </a:cubicBezTo>
                  <a:cubicBezTo>
                    <a:pt x="1214" y="2653"/>
                    <a:pt x="1189" y="2671"/>
                    <a:pt x="1170" y="2682"/>
                  </a:cubicBezTo>
                  <a:lnTo>
                    <a:pt x="1170" y="2740"/>
                  </a:lnTo>
                  <a:lnTo>
                    <a:pt x="1379" y="2740"/>
                  </a:lnTo>
                  <a:lnTo>
                    <a:pt x="1379" y="2682"/>
                  </a:lnTo>
                  <a:close/>
                  <a:moveTo>
                    <a:pt x="1106" y="2157"/>
                  </a:moveTo>
                  <a:lnTo>
                    <a:pt x="995" y="2157"/>
                  </a:lnTo>
                  <a:lnTo>
                    <a:pt x="995" y="2353"/>
                  </a:lnTo>
                  <a:lnTo>
                    <a:pt x="817" y="2353"/>
                  </a:lnTo>
                  <a:lnTo>
                    <a:pt x="817" y="2157"/>
                  </a:lnTo>
                  <a:lnTo>
                    <a:pt x="706" y="2157"/>
                  </a:lnTo>
                  <a:lnTo>
                    <a:pt x="706" y="2645"/>
                  </a:lnTo>
                  <a:lnTo>
                    <a:pt x="817" y="2645"/>
                  </a:lnTo>
                  <a:lnTo>
                    <a:pt x="817" y="2439"/>
                  </a:lnTo>
                  <a:lnTo>
                    <a:pt x="995" y="2439"/>
                  </a:lnTo>
                  <a:lnTo>
                    <a:pt x="995" y="2645"/>
                  </a:lnTo>
                  <a:lnTo>
                    <a:pt x="1106" y="2645"/>
                  </a:lnTo>
                  <a:lnTo>
                    <a:pt x="1106" y="2157"/>
                  </a:lnTo>
                  <a:close/>
                  <a:moveTo>
                    <a:pt x="2551" y="756"/>
                  </a:moveTo>
                  <a:lnTo>
                    <a:pt x="2551" y="3023"/>
                  </a:lnTo>
                  <a:lnTo>
                    <a:pt x="0" y="3023"/>
                  </a:lnTo>
                  <a:lnTo>
                    <a:pt x="0" y="756"/>
                  </a:lnTo>
                  <a:lnTo>
                    <a:pt x="284" y="756"/>
                  </a:lnTo>
                  <a:lnTo>
                    <a:pt x="284" y="1795"/>
                  </a:lnTo>
                  <a:lnTo>
                    <a:pt x="756" y="1795"/>
                  </a:lnTo>
                  <a:lnTo>
                    <a:pt x="756" y="756"/>
                  </a:lnTo>
                  <a:lnTo>
                    <a:pt x="1796" y="756"/>
                  </a:lnTo>
                  <a:lnTo>
                    <a:pt x="1796" y="1795"/>
                  </a:lnTo>
                  <a:lnTo>
                    <a:pt x="2268" y="1795"/>
                  </a:lnTo>
                  <a:lnTo>
                    <a:pt x="2268" y="756"/>
                  </a:lnTo>
                  <a:lnTo>
                    <a:pt x="2551" y="756"/>
                  </a:lnTo>
                  <a:close/>
                  <a:moveTo>
                    <a:pt x="1774" y="2401"/>
                  </a:moveTo>
                  <a:cubicBezTo>
                    <a:pt x="1774" y="2503"/>
                    <a:pt x="1726" y="2568"/>
                    <a:pt x="1652" y="2568"/>
                  </a:cubicBezTo>
                  <a:cubicBezTo>
                    <a:pt x="1577" y="2568"/>
                    <a:pt x="1530" y="2503"/>
                    <a:pt x="1530" y="2399"/>
                  </a:cubicBezTo>
                  <a:cubicBezTo>
                    <a:pt x="1530" y="2299"/>
                    <a:pt x="1577" y="2234"/>
                    <a:pt x="1652" y="2234"/>
                  </a:cubicBezTo>
                  <a:cubicBezTo>
                    <a:pt x="1726" y="2234"/>
                    <a:pt x="1774" y="2299"/>
                    <a:pt x="1774" y="240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392" tIns="45696" rIns="91392" bIns="45696" numCol="1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600" dirty="0"/>
            </a:p>
          </p:txBody>
        </p:sp>
      </p:grpSp>
      <p:grpSp>
        <p:nvGrpSpPr>
          <p:cNvPr id="13" name="Group 156">
            <a:extLst>
              <a:ext uri="{FF2B5EF4-FFF2-40B4-BE49-F238E27FC236}">
                <a16:creationId xmlns:a16="http://schemas.microsoft.com/office/drawing/2014/main" id="{B878F649-EB58-9A6F-32C7-F83F7D2AD2B8}"/>
              </a:ext>
            </a:extLst>
          </p:cNvPr>
          <p:cNvGrpSpPr/>
          <p:nvPr/>
        </p:nvGrpSpPr>
        <p:grpSpPr>
          <a:xfrm>
            <a:off x="378118" y="846052"/>
            <a:ext cx="480327" cy="678688"/>
            <a:chOff x="827631" y="2797299"/>
            <a:chExt cx="1051161" cy="1467202"/>
          </a:xfrm>
        </p:grpSpPr>
        <p:sp>
          <p:nvSpPr>
            <p:cNvPr id="14" name="Rectangle 209">
              <a:extLst>
                <a:ext uri="{FF2B5EF4-FFF2-40B4-BE49-F238E27FC236}">
                  <a16:creationId xmlns:a16="http://schemas.microsoft.com/office/drawing/2014/main" id="{EEC9DD61-318B-B7E6-6748-F6814420AE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179" y="3316086"/>
              <a:ext cx="864000" cy="863999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EA8404B0-18B5-F2C7-E719-8A631A5F124D}"/>
                </a:ext>
              </a:extLst>
            </p:cNvPr>
            <p:cNvSpPr/>
            <p:nvPr/>
          </p:nvSpPr>
          <p:spPr>
            <a:xfrm>
              <a:off x="827631" y="3022501"/>
              <a:ext cx="1051161" cy="124200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16" name="Text Box 6">
              <a:extLst>
                <a:ext uri="{FF2B5EF4-FFF2-40B4-BE49-F238E27FC236}">
                  <a16:creationId xmlns:a16="http://schemas.microsoft.com/office/drawing/2014/main" id="{EFB4E1B0-57C2-E29A-C4BA-B202762B459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10821" y="2797299"/>
              <a:ext cx="884781" cy="38966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Offshore</a:t>
              </a:r>
            </a:p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Wind</a:t>
              </a:r>
            </a:p>
          </p:txBody>
        </p:sp>
        <p:sp>
          <p:nvSpPr>
            <p:cNvPr id="17" name="Freeform 397">
              <a:extLst>
                <a:ext uri="{FF2B5EF4-FFF2-40B4-BE49-F238E27FC236}">
                  <a16:creationId xmlns:a16="http://schemas.microsoft.com/office/drawing/2014/main" id="{67ADB8D6-B4CB-C7C9-4A8F-A5C9C16A2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066" y="3443845"/>
              <a:ext cx="432416" cy="573328"/>
            </a:xfrm>
            <a:custGeom>
              <a:avLst/>
              <a:gdLst>
                <a:gd name="T0" fmla="*/ 1021 w 2297"/>
                <a:gd name="T1" fmla="*/ 1424 h 3212"/>
                <a:gd name="T2" fmla="*/ 1051 w 2297"/>
                <a:gd name="T3" fmla="*/ 1373 h 3212"/>
                <a:gd name="T4" fmla="*/ 2297 w 2297"/>
                <a:gd name="T5" fmla="*/ 1310 h 3212"/>
                <a:gd name="T6" fmla="*/ 2297 w 2297"/>
                <a:gd name="T7" fmla="*/ 1197 h 3212"/>
                <a:gd name="T8" fmla="*/ 1532 w 2297"/>
                <a:gd name="T9" fmla="*/ 993 h 3212"/>
                <a:gd name="T10" fmla="*/ 1048 w 2297"/>
                <a:gd name="T11" fmla="*/ 1164 h 3212"/>
                <a:gd name="T12" fmla="*/ 971 w 2297"/>
                <a:gd name="T13" fmla="*/ 1067 h 3212"/>
                <a:gd name="T14" fmla="*/ 785 w 2297"/>
                <a:gd name="T15" fmla="*/ 1018 h 3212"/>
                <a:gd name="T16" fmla="*/ 94 w 2297"/>
                <a:gd name="T17" fmla="*/ 0 h 3212"/>
                <a:gd name="T18" fmla="*/ 0 w 2297"/>
                <a:gd name="T19" fmla="*/ 63 h 3212"/>
                <a:gd name="T20" fmla="*/ 223 w 2297"/>
                <a:gd name="T21" fmla="*/ 822 h 3212"/>
                <a:gd name="T22" fmla="*/ 603 w 2297"/>
                <a:gd name="T23" fmla="*/ 1133 h 3212"/>
                <a:gd name="T24" fmla="*/ 617 w 2297"/>
                <a:gd name="T25" fmla="*/ 1428 h 3212"/>
                <a:gd name="T26" fmla="*/ 49 w 2297"/>
                <a:gd name="T27" fmla="*/ 2540 h 3212"/>
                <a:gd name="T28" fmla="*/ 149 w 2297"/>
                <a:gd name="T29" fmla="*/ 2591 h 3212"/>
                <a:gd name="T30" fmla="*/ 723 w 2297"/>
                <a:gd name="T31" fmla="*/ 1956 h 3212"/>
                <a:gd name="T32" fmla="*/ 723 w 2297"/>
                <a:gd name="T33" fmla="*/ 3212 h 3212"/>
                <a:gd name="T34" fmla="*/ 912 w 2297"/>
                <a:gd name="T35" fmla="*/ 3212 h 3212"/>
                <a:gd name="T36" fmla="*/ 912 w 2297"/>
                <a:gd name="T37" fmla="*/ 1501 h 3212"/>
                <a:gd name="T38" fmla="*/ 1021 w 2297"/>
                <a:gd name="T39" fmla="*/ 1424 h 3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97" h="3212">
                  <a:moveTo>
                    <a:pt x="1021" y="1424"/>
                  </a:moveTo>
                  <a:cubicBezTo>
                    <a:pt x="1034" y="1408"/>
                    <a:pt x="1043" y="1391"/>
                    <a:pt x="1051" y="1373"/>
                  </a:cubicBezTo>
                  <a:lnTo>
                    <a:pt x="2297" y="1310"/>
                  </a:lnTo>
                  <a:lnTo>
                    <a:pt x="2297" y="1197"/>
                  </a:lnTo>
                  <a:lnTo>
                    <a:pt x="1532" y="993"/>
                  </a:lnTo>
                  <a:lnTo>
                    <a:pt x="1048" y="1164"/>
                  </a:lnTo>
                  <a:cubicBezTo>
                    <a:pt x="1031" y="1127"/>
                    <a:pt x="1006" y="1093"/>
                    <a:pt x="971" y="1067"/>
                  </a:cubicBezTo>
                  <a:cubicBezTo>
                    <a:pt x="915" y="1025"/>
                    <a:pt x="848" y="1010"/>
                    <a:pt x="785" y="1018"/>
                  </a:cubicBezTo>
                  <a:lnTo>
                    <a:pt x="94" y="0"/>
                  </a:lnTo>
                  <a:lnTo>
                    <a:pt x="0" y="63"/>
                  </a:lnTo>
                  <a:lnTo>
                    <a:pt x="223" y="822"/>
                  </a:lnTo>
                  <a:lnTo>
                    <a:pt x="603" y="1133"/>
                  </a:lnTo>
                  <a:cubicBezTo>
                    <a:pt x="544" y="1226"/>
                    <a:pt x="551" y="1344"/>
                    <a:pt x="617" y="1428"/>
                  </a:cubicBezTo>
                  <a:lnTo>
                    <a:pt x="49" y="2540"/>
                  </a:lnTo>
                  <a:lnTo>
                    <a:pt x="149" y="2591"/>
                  </a:lnTo>
                  <a:lnTo>
                    <a:pt x="723" y="1956"/>
                  </a:lnTo>
                  <a:lnTo>
                    <a:pt x="723" y="3212"/>
                  </a:lnTo>
                  <a:lnTo>
                    <a:pt x="912" y="3212"/>
                  </a:lnTo>
                  <a:lnTo>
                    <a:pt x="912" y="1501"/>
                  </a:lnTo>
                  <a:cubicBezTo>
                    <a:pt x="969" y="1485"/>
                    <a:pt x="1005" y="1446"/>
                    <a:pt x="1021" y="14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392" tIns="45696" rIns="91392" bIns="45696" numCol="1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600" dirty="0"/>
            </a:p>
          </p:txBody>
        </p:sp>
      </p:grpSp>
      <p:grpSp>
        <p:nvGrpSpPr>
          <p:cNvPr id="18" name="Group 156">
            <a:extLst>
              <a:ext uri="{FF2B5EF4-FFF2-40B4-BE49-F238E27FC236}">
                <a16:creationId xmlns:a16="http://schemas.microsoft.com/office/drawing/2014/main" id="{92D678F2-A580-A104-4209-9319E3C4EA2C}"/>
              </a:ext>
            </a:extLst>
          </p:cNvPr>
          <p:cNvGrpSpPr/>
          <p:nvPr/>
        </p:nvGrpSpPr>
        <p:grpSpPr>
          <a:xfrm>
            <a:off x="969841" y="839336"/>
            <a:ext cx="480327" cy="678688"/>
            <a:chOff x="827631" y="2797299"/>
            <a:chExt cx="1051161" cy="1467202"/>
          </a:xfrm>
        </p:grpSpPr>
        <p:sp>
          <p:nvSpPr>
            <p:cNvPr id="19" name="Rectangle 209">
              <a:extLst>
                <a:ext uri="{FF2B5EF4-FFF2-40B4-BE49-F238E27FC236}">
                  <a16:creationId xmlns:a16="http://schemas.microsoft.com/office/drawing/2014/main" id="{B4D9B5D9-B1BE-C935-38D1-99B0FDAEA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179" y="3316086"/>
              <a:ext cx="864000" cy="863999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C43406B4-E198-4B36-ABC0-4DCAD29BBF16}"/>
                </a:ext>
              </a:extLst>
            </p:cNvPr>
            <p:cNvSpPr/>
            <p:nvPr/>
          </p:nvSpPr>
          <p:spPr>
            <a:xfrm>
              <a:off x="827631" y="3022501"/>
              <a:ext cx="1051161" cy="124200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21" name="Text Box 6">
              <a:extLst>
                <a:ext uri="{FF2B5EF4-FFF2-40B4-BE49-F238E27FC236}">
                  <a16:creationId xmlns:a16="http://schemas.microsoft.com/office/drawing/2014/main" id="{CC64DB43-4186-BA1E-6A9C-1F868AB8532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10821" y="2797299"/>
              <a:ext cx="884781" cy="38966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Onshore</a:t>
              </a:r>
            </a:p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Wind</a:t>
              </a:r>
            </a:p>
          </p:txBody>
        </p:sp>
        <p:sp>
          <p:nvSpPr>
            <p:cNvPr id="22" name="Freeform 397">
              <a:extLst>
                <a:ext uri="{FF2B5EF4-FFF2-40B4-BE49-F238E27FC236}">
                  <a16:creationId xmlns:a16="http://schemas.microsoft.com/office/drawing/2014/main" id="{44E835FC-96B9-5707-FAC4-19667045D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066" y="3443845"/>
              <a:ext cx="432416" cy="573328"/>
            </a:xfrm>
            <a:custGeom>
              <a:avLst/>
              <a:gdLst>
                <a:gd name="T0" fmla="*/ 1021 w 2297"/>
                <a:gd name="T1" fmla="*/ 1424 h 3212"/>
                <a:gd name="T2" fmla="*/ 1051 w 2297"/>
                <a:gd name="T3" fmla="*/ 1373 h 3212"/>
                <a:gd name="T4" fmla="*/ 2297 w 2297"/>
                <a:gd name="T5" fmla="*/ 1310 h 3212"/>
                <a:gd name="T6" fmla="*/ 2297 w 2297"/>
                <a:gd name="T7" fmla="*/ 1197 h 3212"/>
                <a:gd name="T8" fmla="*/ 1532 w 2297"/>
                <a:gd name="T9" fmla="*/ 993 h 3212"/>
                <a:gd name="T10" fmla="*/ 1048 w 2297"/>
                <a:gd name="T11" fmla="*/ 1164 h 3212"/>
                <a:gd name="T12" fmla="*/ 971 w 2297"/>
                <a:gd name="T13" fmla="*/ 1067 h 3212"/>
                <a:gd name="T14" fmla="*/ 785 w 2297"/>
                <a:gd name="T15" fmla="*/ 1018 h 3212"/>
                <a:gd name="T16" fmla="*/ 94 w 2297"/>
                <a:gd name="T17" fmla="*/ 0 h 3212"/>
                <a:gd name="T18" fmla="*/ 0 w 2297"/>
                <a:gd name="T19" fmla="*/ 63 h 3212"/>
                <a:gd name="T20" fmla="*/ 223 w 2297"/>
                <a:gd name="T21" fmla="*/ 822 h 3212"/>
                <a:gd name="T22" fmla="*/ 603 w 2297"/>
                <a:gd name="T23" fmla="*/ 1133 h 3212"/>
                <a:gd name="T24" fmla="*/ 617 w 2297"/>
                <a:gd name="T25" fmla="*/ 1428 h 3212"/>
                <a:gd name="T26" fmla="*/ 49 w 2297"/>
                <a:gd name="T27" fmla="*/ 2540 h 3212"/>
                <a:gd name="T28" fmla="*/ 149 w 2297"/>
                <a:gd name="T29" fmla="*/ 2591 h 3212"/>
                <a:gd name="T30" fmla="*/ 723 w 2297"/>
                <a:gd name="T31" fmla="*/ 1956 h 3212"/>
                <a:gd name="T32" fmla="*/ 723 w 2297"/>
                <a:gd name="T33" fmla="*/ 3212 h 3212"/>
                <a:gd name="T34" fmla="*/ 912 w 2297"/>
                <a:gd name="T35" fmla="*/ 3212 h 3212"/>
                <a:gd name="T36" fmla="*/ 912 w 2297"/>
                <a:gd name="T37" fmla="*/ 1501 h 3212"/>
                <a:gd name="T38" fmla="*/ 1021 w 2297"/>
                <a:gd name="T39" fmla="*/ 1424 h 3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97" h="3212">
                  <a:moveTo>
                    <a:pt x="1021" y="1424"/>
                  </a:moveTo>
                  <a:cubicBezTo>
                    <a:pt x="1034" y="1408"/>
                    <a:pt x="1043" y="1391"/>
                    <a:pt x="1051" y="1373"/>
                  </a:cubicBezTo>
                  <a:lnTo>
                    <a:pt x="2297" y="1310"/>
                  </a:lnTo>
                  <a:lnTo>
                    <a:pt x="2297" y="1197"/>
                  </a:lnTo>
                  <a:lnTo>
                    <a:pt x="1532" y="993"/>
                  </a:lnTo>
                  <a:lnTo>
                    <a:pt x="1048" y="1164"/>
                  </a:lnTo>
                  <a:cubicBezTo>
                    <a:pt x="1031" y="1127"/>
                    <a:pt x="1006" y="1093"/>
                    <a:pt x="971" y="1067"/>
                  </a:cubicBezTo>
                  <a:cubicBezTo>
                    <a:pt x="915" y="1025"/>
                    <a:pt x="848" y="1010"/>
                    <a:pt x="785" y="1018"/>
                  </a:cubicBezTo>
                  <a:lnTo>
                    <a:pt x="94" y="0"/>
                  </a:lnTo>
                  <a:lnTo>
                    <a:pt x="0" y="63"/>
                  </a:lnTo>
                  <a:lnTo>
                    <a:pt x="223" y="822"/>
                  </a:lnTo>
                  <a:lnTo>
                    <a:pt x="603" y="1133"/>
                  </a:lnTo>
                  <a:cubicBezTo>
                    <a:pt x="544" y="1226"/>
                    <a:pt x="551" y="1344"/>
                    <a:pt x="617" y="1428"/>
                  </a:cubicBezTo>
                  <a:lnTo>
                    <a:pt x="49" y="2540"/>
                  </a:lnTo>
                  <a:lnTo>
                    <a:pt x="149" y="2591"/>
                  </a:lnTo>
                  <a:lnTo>
                    <a:pt x="723" y="1956"/>
                  </a:lnTo>
                  <a:lnTo>
                    <a:pt x="723" y="3212"/>
                  </a:lnTo>
                  <a:lnTo>
                    <a:pt x="912" y="3212"/>
                  </a:lnTo>
                  <a:lnTo>
                    <a:pt x="912" y="1501"/>
                  </a:lnTo>
                  <a:cubicBezTo>
                    <a:pt x="969" y="1485"/>
                    <a:pt x="1005" y="1446"/>
                    <a:pt x="1021" y="14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392" tIns="45696" rIns="91392" bIns="45696" numCol="1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600" dirty="0"/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0BDC851-FA19-105E-CAF8-44168BD65ADF}"/>
              </a:ext>
            </a:extLst>
          </p:cNvPr>
          <p:cNvGrpSpPr/>
          <p:nvPr/>
        </p:nvGrpSpPr>
        <p:grpSpPr>
          <a:xfrm>
            <a:off x="1525925" y="839336"/>
            <a:ext cx="480327" cy="678688"/>
            <a:chOff x="1907704" y="3413309"/>
            <a:chExt cx="480327" cy="678688"/>
          </a:xfrm>
        </p:grpSpPr>
        <p:sp>
          <p:nvSpPr>
            <p:cNvPr id="24" name="Rectangle 209">
              <a:extLst>
                <a:ext uri="{FF2B5EF4-FFF2-40B4-BE49-F238E27FC236}">
                  <a16:creationId xmlns:a16="http://schemas.microsoft.com/office/drawing/2014/main" id="{B79CD7AC-D48F-F4F5-D827-69D6E51D7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5934" y="3653286"/>
              <a:ext cx="394804" cy="399663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C1B07DAD-B1BC-4791-B190-5305CF6D596A}"/>
                </a:ext>
              </a:extLst>
            </p:cNvPr>
            <p:cNvSpPr/>
            <p:nvPr/>
          </p:nvSpPr>
          <p:spPr>
            <a:xfrm>
              <a:off x="1907704" y="3517481"/>
              <a:ext cx="480327" cy="57451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26" name="Text Box 6">
              <a:extLst>
                <a:ext uri="{FF2B5EF4-FFF2-40B4-BE49-F238E27FC236}">
                  <a16:creationId xmlns:a16="http://schemas.microsoft.com/office/drawing/2014/main" id="{3359A7FC-C56E-082C-CDB8-E082D522BAE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945718" y="3413309"/>
              <a:ext cx="404300" cy="18024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Solar PV</a:t>
              </a:r>
            </a:p>
          </p:txBody>
        </p:sp>
        <p:pic>
          <p:nvPicPr>
            <p:cNvPr id="27" name="Grafik 26" descr="Solarmodule mit einfarbiger Füllung">
              <a:extLst>
                <a:ext uri="{FF2B5EF4-FFF2-40B4-BE49-F238E27FC236}">
                  <a16:creationId xmlns:a16="http://schemas.microsoft.com/office/drawing/2014/main" id="{701B419C-43AA-BE64-B6FF-840B320C2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46438" y="3653286"/>
              <a:ext cx="371044" cy="371044"/>
            </a:xfrm>
            <a:prstGeom prst="rect">
              <a:avLst/>
            </a:prstGeom>
          </p:spPr>
        </p:pic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DE704DD-D5B2-DD3A-3AC8-D5A4F45BC2BA}"/>
              </a:ext>
            </a:extLst>
          </p:cNvPr>
          <p:cNvGrpSpPr/>
          <p:nvPr/>
        </p:nvGrpSpPr>
        <p:grpSpPr>
          <a:xfrm>
            <a:off x="2268458" y="3568914"/>
            <a:ext cx="480328" cy="694257"/>
            <a:chOff x="2413992" y="2599004"/>
            <a:chExt cx="480328" cy="694257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1D7E0DE7-0E6F-F480-AC8F-30E99B5AD5D8}"/>
                </a:ext>
              </a:extLst>
            </p:cNvPr>
            <p:cNvSpPr/>
            <p:nvPr/>
          </p:nvSpPr>
          <p:spPr>
            <a:xfrm>
              <a:off x="2413992" y="2718745"/>
              <a:ext cx="480328" cy="57451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30" name="Text Box 6">
              <a:extLst>
                <a:ext uri="{FF2B5EF4-FFF2-40B4-BE49-F238E27FC236}">
                  <a16:creationId xmlns:a16="http://schemas.microsoft.com/office/drawing/2014/main" id="{6B6D3B38-0F08-0043-C6B1-1C14D1D8711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440303" y="2599004"/>
              <a:ext cx="427705" cy="16120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Electricity</a:t>
              </a:r>
            </a:p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Grid</a:t>
              </a:r>
            </a:p>
          </p:txBody>
        </p:sp>
        <p:sp>
          <p:nvSpPr>
            <p:cNvPr id="31" name="Rectangle 209">
              <a:extLst>
                <a:ext uri="{FF2B5EF4-FFF2-40B4-BE49-F238E27FC236}">
                  <a16:creationId xmlns:a16="http://schemas.microsoft.com/office/drawing/2014/main" id="{828DDAC7-2389-A2A4-2833-B27497466C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059" y="2846500"/>
              <a:ext cx="394805" cy="399663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pic>
          <p:nvPicPr>
            <p:cNvPr id="32" name="Grafik 31" descr="Netzplandiagramm mit einfarbiger Füllung">
              <a:extLst>
                <a:ext uri="{FF2B5EF4-FFF2-40B4-BE49-F238E27FC236}">
                  <a16:creationId xmlns:a16="http://schemas.microsoft.com/office/drawing/2014/main" id="{B8C2B2E7-0DFC-51A4-F58D-A6CEB7736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2434671" y="2846498"/>
              <a:ext cx="399663" cy="399663"/>
            </a:xfrm>
            <a:prstGeom prst="rect">
              <a:avLst/>
            </a:prstGeom>
          </p:spPr>
        </p:pic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D9226894-94E9-EF85-205A-3258C96F3A53}"/>
              </a:ext>
            </a:extLst>
          </p:cNvPr>
          <p:cNvGrpSpPr/>
          <p:nvPr/>
        </p:nvGrpSpPr>
        <p:grpSpPr>
          <a:xfrm>
            <a:off x="6576566" y="2019100"/>
            <a:ext cx="480328" cy="694257"/>
            <a:chOff x="2413992" y="2599004"/>
            <a:chExt cx="480328" cy="694257"/>
          </a:xfrm>
        </p:grpSpPr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025D7B3D-7421-0B3A-EB31-C84F8E058D75}"/>
                </a:ext>
              </a:extLst>
            </p:cNvPr>
            <p:cNvSpPr/>
            <p:nvPr/>
          </p:nvSpPr>
          <p:spPr>
            <a:xfrm>
              <a:off x="2413992" y="2718745"/>
              <a:ext cx="480328" cy="574516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38" name="Text Box 6">
              <a:extLst>
                <a:ext uri="{FF2B5EF4-FFF2-40B4-BE49-F238E27FC236}">
                  <a16:creationId xmlns:a16="http://schemas.microsoft.com/office/drawing/2014/main" id="{198229FC-A007-AE6B-B4DB-D974E3D624E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440303" y="2599004"/>
              <a:ext cx="427705" cy="16120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tx2"/>
                  </a:solidFill>
                </a:rPr>
                <a:t>Hydrogen</a:t>
              </a:r>
            </a:p>
            <a:p>
              <a:pPr algn="ctr"/>
              <a:r>
                <a:rPr lang="en-US" altLang="en-US" sz="600" dirty="0">
                  <a:solidFill>
                    <a:schemeClr val="tx2"/>
                  </a:solidFill>
                </a:rPr>
                <a:t>Grid</a:t>
              </a:r>
            </a:p>
          </p:txBody>
        </p:sp>
        <p:sp>
          <p:nvSpPr>
            <p:cNvPr id="39" name="Rectangle 209">
              <a:extLst>
                <a:ext uri="{FF2B5EF4-FFF2-40B4-BE49-F238E27FC236}">
                  <a16:creationId xmlns:a16="http://schemas.microsoft.com/office/drawing/2014/main" id="{E443F1D4-AE43-3B26-AF72-BDC0A0ECE3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059" y="2846500"/>
              <a:ext cx="394805" cy="399663"/>
            </a:xfrm>
            <a:prstGeom prst="rect">
              <a:avLst/>
            </a:prstGeom>
            <a:solidFill>
              <a:schemeClr val="tx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pic>
          <p:nvPicPr>
            <p:cNvPr id="40" name="Grafik 39" descr="Netzplandiagramm mit einfarbiger Füllung">
              <a:extLst>
                <a:ext uri="{FF2B5EF4-FFF2-40B4-BE49-F238E27FC236}">
                  <a16:creationId xmlns:a16="http://schemas.microsoft.com/office/drawing/2014/main" id="{258152B3-736C-3E77-BFE4-DA6568711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2434671" y="2846498"/>
              <a:ext cx="399663" cy="399663"/>
            </a:xfrm>
            <a:prstGeom prst="rect">
              <a:avLst/>
            </a:prstGeom>
          </p:spPr>
        </p:pic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7C4021EC-5A1B-E574-51D6-AFF3BFF9300A}"/>
              </a:ext>
            </a:extLst>
          </p:cNvPr>
          <p:cNvGrpSpPr/>
          <p:nvPr/>
        </p:nvGrpSpPr>
        <p:grpSpPr>
          <a:xfrm>
            <a:off x="1283361" y="1533704"/>
            <a:ext cx="480327" cy="678688"/>
            <a:chOff x="1824224" y="3527882"/>
            <a:chExt cx="480327" cy="678688"/>
          </a:xfrm>
        </p:grpSpPr>
        <p:sp>
          <p:nvSpPr>
            <p:cNvPr id="42" name="Rectangle 209">
              <a:extLst>
                <a:ext uri="{FF2B5EF4-FFF2-40B4-BE49-F238E27FC236}">
                  <a16:creationId xmlns:a16="http://schemas.microsoft.com/office/drawing/2014/main" id="{9593A0E4-E599-D275-124C-97756009A4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454" y="3767859"/>
              <a:ext cx="394804" cy="399663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DF8720DB-95C9-0A93-6BDD-50B3C438FE33}"/>
                </a:ext>
              </a:extLst>
            </p:cNvPr>
            <p:cNvSpPr/>
            <p:nvPr/>
          </p:nvSpPr>
          <p:spPr>
            <a:xfrm>
              <a:off x="1824224" y="3632054"/>
              <a:ext cx="480327" cy="57451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44" name="Text Box 6">
              <a:extLst>
                <a:ext uri="{FF2B5EF4-FFF2-40B4-BE49-F238E27FC236}">
                  <a16:creationId xmlns:a16="http://schemas.microsoft.com/office/drawing/2014/main" id="{375942B0-8E55-94CD-2F27-0EC340231A6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62238" y="3527882"/>
              <a:ext cx="404300" cy="18024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t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Hydro</a:t>
              </a:r>
            </a:p>
          </p:txBody>
        </p:sp>
        <p:pic>
          <p:nvPicPr>
            <p:cNvPr id="45" name="Grafik 44" descr="Wasserkraft mit einfarbiger Füllung">
              <a:extLst>
                <a:ext uri="{FF2B5EF4-FFF2-40B4-BE49-F238E27FC236}">
                  <a16:creationId xmlns:a16="http://schemas.microsoft.com/office/drawing/2014/main" id="{24B03750-93FB-F77B-6C42-CEE165363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01740" y="3802892"/>
              <a:ext cx="331897" cy="331897"/>
            </a:xfrm>
            <a:prstGeom prst="rect">
              <a:avLst/>
            </a:prstGeom>
          </p:spPr>
        </p:pic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CF85BD31-EA96-D203-608E-83108A53D759}"/>
              </a:ext>
            </a:extLst>
          </p:cNvPr>
          <p:cNvGrpSpPr/>
          <p:nvPr/>
        </p:nvGrpSpPr>
        <p:grpSpPr>
          <a:xfrm>
            <a:off x="596527" y="2656048"/>
            <a:ext cx="574742" cy="620235"/>
            <a:chOff x="3279537" y="3579639"/>
            <a:chExt cx="574742" cy="620235"/>
          </a:xfrm>
        </p:grpSpPr>
        <p:sp>
          <p:nvSpPr>
            <p:cNvPr id="47" name="Rectangle 209">
              <a:extLst>
                <a:ext uri="{FF2B5EF4-FFF2-40B4-BE49-F238E27FC236}">
                  <a16:creationId xmlns:a16="http://schemas.microsoft.com/office/drawing/2014/main" id="{6D32D804-BC25-5C7D-8F2A-5162B463E9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2182" y="3761163"/>
              <a:ext cx="394804" cy="399663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31F34566-206D-DD89-CC7C-82FB9219A4B1}"/>
                </a:ext>
              </a:extLst>
            </p:cNvPr>
            <p:cNvSpPr/>
            <p:nvPr/>
          </p:nvSpPr>
          <p:spPr>
            <a:xfrm>
              <a:off x="3373952" y="3625358"/>
              <a:ext cx="480327" cy="57451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49" name="Text Box 6">
              <a:extLst>
                <a:ext uri="{FF2B5EF4-FFF2-40B4-BE49-F238E27FC236}">
                  <a16:creationId xmlns:a16="http://schemas.microsoft.com/office/drawing/2014/main" id="{ED5D703F-595B-FCCB-4AC7-CDDA9AF7F72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411966" y="3579639"/>
              <a:ext cx="404300" cy="9143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OCGT</a:t>
              </a:r>
            </a:p>
          </p:txBody>
        </p:sp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B17C4817-C5C3-B2D1-1CE6-D1B746A48CA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79537" y="3973215"/>
              <a:ext cx="0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1" name="Flussdiagramm: Manuelle Verarbeitung 50">
              <a:extLst>
                <a:ext uri="{FF2B5EF4-FFF2-40B4-BE49-F238E27FC236}">
                  <a16:creationId xmlns:a16="http://schemas.microsoft.com/office/drawing/2014/main" id="{21569886-CB8D-3C3A-FBC8-F6C20DF6014D}"/>
                </a:ext>
              </a:extLst>
            </p:cNvPr>
            <p:cNvSpPr/>
            <p:nvPr/>
          </p:nvSpPr>
          <p:spPr bwMode="auto">
            <a:xfrm rot="16200000" flipH="1" flipV="1">
              <a:off x="3516385" y="3867054"/>
              <a:ext cx="186330" cy="178515"/>
            </a:xfrm>
            <a:prstGeom prst="flowChartManualOperation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95F90503-16C1-4945-440A-D44BA97975DE}"/>
                </a:ext>
              </a:extLst>
            </p:cNvPr>
            <p:cNvCxnSpPr>
              <a:stCxn id="51" idx="0"/>
            </p:cNvCxnSpPr>
            <p:nvPr/>
          </p:nvCxnSpPr>
          <p:spPr bwMode="auto">
            <a:xfrm flipH="1" flipV="1">
              <a:off x="3698807" y="3810400"/>
              <a:ext cx="0" cy="155275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56454CCA-F8F9-7E5F-8D53-07FEECA78674}"/>
                </a:ext>
              </a:extLst>
            </p:cNvPr>
            <p:cNvCxnSpPr>
              <a:endCxn id="51" idx="2"/>
            </p:cNvCxnSpPr>
            <p:nvPr/>
          </p:nvCxnSpPr>
          <p:spPr bwMode="auto">
            <a:xfrm flipH="1" flipV="1">
              <a:off x="3520292" y="3956312"/>
              <a:ext cx="0" cy="155275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Gerader Verbinder 53">
              <a:extLst>
                <a:ext uri="{FF2B5EF4-FFF2-40B4-BE49-F238E27FC236}">
                  <a16:creationId xmlns:a16="http://schemas.microsoft.com/office/drawing/2014/main" id="{5A9833A2-FBA8-AF5B-010B-96DBB2BD3F38}"/>
                </a:ext>
              </a:extLst>
            </p:cNvPr>
            <p:cNvCxnSpPr/>
            <p:nvPr/>
          </p:nvCxnSpPr>
          <p:spPr bwMode="auto">
            <a:xfrm flipH="1">
              <a:off x="3466227" y="3960421"/>
              <a:ext cx="297525" cy="0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32D2039A-6CAC-C721-88DF-37A51D18EBFF}"/>
              </a:ext>
            </a:extLst>
          </p:cNvPr>
          <p:cNvGrpSpPr/>
          <p:nvPr/>
        </p:nvGrpSpPr>
        <p:grpSpPr>
          <a:xfrm>
            <a:off x="601768" y="3382830"/>
            <a:ext cx="574742" cy="620235"/>
            <a:chOff x="4163342" y="3360958"/>
            <a:chExt cx="574742" cy="620235"/>
          </a:xfrm>
        </p:grpSpPr>
        <p:sp>
          <p:nvSpPr>
            <p:cNvPr id="56" name="Rectangle 209">
              <a:extLst>
                <a:ext uri="{FF2B5EF4-FFF2-40B4-BE49-F238E27FC236}">
                  <a16:creationId xmlns:a16="http://schemas.microsoft.com/office/drawing/2014/main" id="{8A06F947-280F-583C-1155-FEA9F639BE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5987" y="3542482"/>
              <a:ext cx="394804" cy="399663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57" name="Rechteck 56">
              <a:extLst>
                <a:ext uri="{FF2B5EF4-FFF2-40B4-BE49-F238E27FC236}">
                  <a16:creationId xmlns:a16="http://schemas.microsoft.com/office/drawing/2014/main" id="{47DCA3A0-6515-9E82-525E-FEBF103CB403}"/>
                </a:ext>
              </a:extLst>
            </p:cNvPr>
            <p:cNvSpPr/>
            <p:nvPr/>
          </p:nvSpPr>
          <p:spPr>
            <a:xfrm>
              <a:off x="4257757" y="3406677"/>
              <a:ext cx="480327" cy="57451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58" name="Text Box 6">
              <a:extLst>
                <a:ext uri="{FF2B5EF4-FFF2-40B4-BE49-F238E27FC236}">
                  <a16:creationId xmlns:a16="http://schemas.microsoft.com/office/drawing/2014/main" id="{83FD0E3D-C9FA-9A80-CE66-0A7FBFE281E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295771" y="3360958"/>
              <a:ext cx="404300" cy="9143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CCGT</a:t>
              </a:r>
            </a:p>
          </p:txBody>
        </p:sp>
        <p:cxnSp>
          <p:nvCxnSpPr>
            <p:cNvPr id="59" name="Gerader Verbinder 58">
              <a:extLst>
                <a:ext uri="{FF2B5EF4-FFF2-40B4-BE49-F238E27FC236}">
                  <a16:creationId xmlns:a16="http://schemas.microsoft.com/office/drawing/2014/main" id="{E880AB8A-648E-196E-22F8-8B2879B81A5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63342" y="3754534"/>
              <a:ext cx="0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0" name="Flussdiagramm: Manuelle Verarbeitung 59">
              <a:extLst>
                <a:ext uri="{FF2B5EF4-FFF2-40B4-BE49-F238E27FC236}">
                  <a16:creationId xmlns:a16="http://schemas.microsoft.com/office/drawing/2014/main" id="{72FBAEC3-C941-5250-3A0A-7A18BB0AE9A1}"/>
                </a:ext>
              </a:extLst>
            </p:cNvPr>
            <p:cNvSpPr/>
            <p:nvPr/>
          </p:nvSpPr>
          <p:spPr bwMode="auto">
            <a:xfrm rot="16200000" flipH="1" flipV="1">
              <a:off x="4514787" y="3625523"/>
              <a:ext cx="123395" cy="118220"/>
            </a:xfrm>
            <a:prstGeom prst="flowChartManualOperation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61" name="Gerader Verbinder 60">
              <a:extLst>
                <a:ext uri="{FF2B5EF4-FFF2-40B4-BE49-F238E27FC236}">
                  <a16:creationId xmlns:a16="http://schemas.microsoft.com/office/drawing/2014/main" id="{D35619D7-5176-DD64-2312-DD36FBCC24F8}"/>
                </a:ext>
              </a:extLst>
            </p:cNvPr>
            <p:cNvCxnSpPr>
              <a:stCxn id="60" idx="0"/>
            </p:cNvCxnSpPr>
            <p:nvPr/>
          </p:nvCxnSpPr>
          <p:spPr bwMode="auto">
            <a:xfrm flipV="1">
              <a:off x="4635595" y="3570188"/>
              <a:ext cx="0" cy="114446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D1C101E9-7287-B69E-3320-2D903F9B0844}"/>
                </a:ext>
              </a:extLst>
            </p:cNvPr>
            <p:cNvCxnSpPr>
              <a:cxnSpLocks/>
              <a:endCxn id="56" idx="3"/>
            </p:cNvCxnSpPr>
            <p:nvPr/>
          </p:nvCxnSpPr>
          <p:spPr bwMode="auto">
            <a:xfrm>
              <a:off x="4465683" y="3684634"/>
              <a:ext cx="216000" cy="0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C21734F7-E462-2957-DC9C-738DC907128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517375" y="3682993"/>
              <a:ext cx="0" cy="99313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4" name="Flussdiagramm: Manuelle Verarbeitung 63">
              <a:extLst>
                <a:ext uri="{FF2B5EF4-FFF2-40B4-BE49-F238E27FC236}">
                  <a16:creationId xmlns:a16="http://schemas.microsoft.com/office/drawing/2014/main" id="{B0E24FEA-A12B-0382-15FC-6C4DD6297302}"/>
                </a:ext>
              </a:extLst>
            </p:cNvPr>
            <p:cNvSpPr/>
            <p:nvPr/>
          </p:nvSpPr>
          <p:spPr bwMode="auto">
            <a:xfrm rot="16200000" flipH="1" flipV="1">
              <a:off x="4393282" y="3751289"/>
              <a:ext cx="123395" cy="118220"/>
            </a:xfrm>
            <a:prstGeom prst="flowChartManualOperation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0CD201C1-AD6B-AA37-BEE9-C9DF9FE26570}"/>
                </a:ext>
              </a:extLst>
            </p:cNvPr>
            <p:cNvCxnSpPr>
              <a:stCxn id="64" idx="0"/>
            </p:cNvCxnSpPr>
            <p:nvPr/>
          </p:nvCxnSpPr>
          <p:spPr bwMode="auto">
            <a:xfrm flipV="1">
              <a:off x="4514090" y="3695954"/>
              <a:ext cx="0" cy="114446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5505E9D5-0B88-4552-4444-3340DC3FA40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44178" y="3810400"/>
              <a:ext cx="216000" cy="0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B44D49FB-8C05-F50C-25EE-170CEF850A7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395870" y="3808759"/>
              <a:ext cx="0" cy="99313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60BE4B57-041A-799C-5E8B-81AF1D5B556D}"/>
              </a:ext>
            </a:extLst>
          </p:cNvPr>
          <p:cNvGrpSpPr/>
          <p:nvPr/>
        </p:nvGrpSpPr>
        <p:grpSpPr>
          <a:xfrm>
            <a:off x="1270505" y="2593904"/>
            <a:ext cx="480327" cy="678688"/>
            <a:chOff x="4671267" y="3368786"/>
            <a:chExt cx="480327" cy="678688"/>
          </a:xfrm>
        </p:grpSpPr>
        <p:grpSp>
          <p:nvGrpSpPr>
            <p:cNvPr id="69" name="Gruppieren 68">
              <a:extLst>
                <a:ext uri="{FF2B5EF4-FFF2-40B4-BE49-F238E27FC236}">
                  <a16:creationId xmlns:a16="http://schemas.microsoft.com/office/drawing/2014/main" id="{7E7C4777-9A7D-F2AA-BF09-358F5AB21B1E}"/>
                </a:ext>
              </a:extLst>
            </p:cNvPr>
            <p:cNvGrpSpPr/>
            <p:nvPr/>
          </p:nvGrpSpPr>
          <p:grpSpPr>
            <a:xfrm>
              <a:off x="4671267" y="3368786"/>
              <a:ext cx="480327" cy="678688"/>
              <a:chOff x="1824224" y="3527882"/>
              <a:chExt cx="480327" cy="678688"/>
            </a:xfrm>
          </p:grpSpPr>
          <p:sp>
            <p:nvSpPr>
              <p:cNvPr id="72" name="Rectangle 209">
                <a:extLst>
                  <a:ext uri="{FF2B5EF4-FFF2-40B4-BE49-F238E27FC236}">
                    <a16:creationId xmlns:a16="http://schemas.microsoft.com/office/drawing/2014/main" id="{229CFD29-C177-1D06-D068-FBC959F856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454" y="3767859"/>
                <a:ext cx="394804" cy="399663"/>
              </a:xfrm>
              <a:prstGeom prst="rect">
                <a:avLst/>
              </a:prstGeom>
              <a:solidFill>
                <a:schemeClr val="accent2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53972" tIns="35981" rIns="53972" bIns="35981" anchor="ctr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3E21722A-EC6E-F5D3-1DAC-75402F4F99FE}"/>
                  </a:ext>
                </a:extLst>
              </p:cNvPr>
              <p:cNvSpPr/>
              <p:nvPr/>
            </p:nvSpPr>
            <p:spPr>
              <a:xfrm>
                <a:off x="1824224" y="3632054"/>
                <a:ext cx="480327" cy="574516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Text Box 6">
                <a:extLst>
                  <a:ext uri="{FF2B5EF4-FFF2-40B4-BE49-F238E27FC236}">
                    <a16:creationId xmlns:a16="http://schemas.microsoft.com/office/drawing/2014/main" id="{E754563C-0875-658C-22DF-2503EB1242E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862238" y="3527882"/>
                <a:ext cx="404300" cy="18024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71926" rIns="0" bIns="0" anchor="t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en-US" sz="600" dirty="0">
                    <a:solidFill>
                      <a:schemeClr val="accent2"/>
                    </a:solidFill>
                  </a:rPr>
                  <a:t>Nuclear</a:t>
                </a:r>
              </a:p>
            </p:txBody>
          </p:sp>
        </p:grpSp>
        <p:pic>
          <p:nvPicPr>
            <p:cNvPr id="70" name="Grafik 69" descr="Kraftwerk mit einfarbiger Füllung">
              <a:extLst>
                <a:ext uri="{FF2B5EF4-FFF2-40B4-BE49-F238E27FC236}">
                  <a16:creationId xmlns:a16="http://schemas.microsoft.com/office/drawing/2014/main" id="{953086CE-4EC7-FE8D-A7D1-66E6411F0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738130" y="3641492"/>
              <a:ext cx="361213" cy="361213"/>
            </a:xfrm>
            <a:prstGeom prst="rect">
              <a:avLst/>
            </a:prstGeom>
          </p:spPr>
        </p:pic>
        <p:pic>
          <p:nvPicPr>
            <p:cNvPr id="71" name="Grafik 70" descr="Radioaktiv mit einfarbiger Füllung">
              <a:extLst>
                <a:ext uri="{FF2B5EF4-FFF2-40B4-BE49-F238E27FC236}">
                  <a16:creationId xmlns:a16="http://schemas.microsoft.com/office/drawing/2014/main" id="{A5A1C435-AD69-F996-7272-8147F6C7E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849981" y="3840069"/>
              <a:ext cx="137509" cy="137509"/>
            </a:xfrm>
            <a:prstGeom prst="rect">
              <a:avLst/>
            </a:prstGeom>
          </p:spPr>
        </p:pic>
      </p:grp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DE73332E-2FCA-E481-1311-4AA4832F72A2}"/>
              </a:ext>
            </a:extLst>
          </p:cNvPr>
          <p:cNvGrpSpPr/>
          <p:nvPr/>
        </p:nvGrpSpPr>
        <p:grpSpPr>
          <a:xfrm>
            <a:off x="1278420" y="3312181"/>
            <a:ext cx="480327" cy="678688"/>
            <a:chOff x="2561994" y="3521186"/>
            <a:chExt cx="480327" cy="678688"/>
          </a:xfrm>
        </p:grpSpPr>
        <p:grpSp>
          <p:nvGrpSpPr>
            <p:cNvPr id="76" name="Gruppieren 75">
              <a:extLst>
                <a:ext uri="{FF2B5EF4-FFF2-40B4-BE49-F238E27FC236}">
                  <a16:creationId xmlns:a16="http://schemas.microsoft.com/office/drawing/2014/main" id="{C7B1D67B-D604-DEF3-F532-C3FB9B60167E}"/>
                </a:ext>
              </a:extLst>
            </p:cNvPr>
            <p:cNvGrpSpPr/>
            <p:nvPr/>
          </p:nvGrpSpPr>
          <p:grpSpPr>
            <a:xfrm>
              <a:off x="2561994" y="3521186"/>
              <a:ext cx="480327" cy="678688"/>
              <a:chOff x="1824224" y="3527882"/>
              <a:chExt cx="480327" cy="678688"/>
            </a:xfrm>
          </p:grpSpPr>
          <p:sp>
            <p:nvSpPr>
              <p:cNvPr id="78" name="Rectangle 209">
                <a:extLst>
                  <a:ext uri="{FF2B5EF4-FFF2-40B4-BE49-F238E27FC236}">
                    <a16:creationId xmlns:a16="http://schemas.microsoft.com/office/drawing/2014/main" id="{CB4B52D4-47FE-0DAB-708E-465DCD78C8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454" y="3767859"/>
                <a:ext cx="394804" cy="399663"/>
              </a:xfrm>
              <a:prstGeom prst="rect">
                <a:avLst/>
              </a:prstGeom>
              <a:solidFill>
                <a:schemeClr val="accent2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53972" tIns="35981" rIns="53972" bIns="35981" anchor="ctr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085194BD-AB1F-B234-13E1-7BCEE5ECE212}"/>
                  </a:ext>
                </a:extLst>
              </p:cNvPr>
              <p:cNvSpPr/>
              <p:nvPr/>
            </p:nvSpPr>
            <p:spPr>
              <a:xfrm>
                <a:off x="1824224" y="3632054"/>
                <a:ext cx="480327" cy="574516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Text Box 6">
                <a:extLst>
                  <a:ext uri="{FF2B5EF4-FFF2-40B4-BE49-F238E27FC236}">
                    <a16:creationId xmlns:a16="http://schemas.microsoft.com/office/drawing/2014/main" id="{54318A4B-0079-0868-D634-F18F5B01391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862238" y="3527882"/>
                <a:ext cx="404300" cy="18024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71926" rIns="0" bIns="0" anchor="t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en-US" sz="600" dirty="0">
                    <a:solidFill>
                      <a:schemeClr val="accent2"/>
                    </a:solidFill>
                  </a:rPr>
                  <a:t>Coal &amp; Oil</a:t>
                </a:r>
              </a:p>
            </p:txBody>
          </p:sp>
        </p:grpSp>
        <p:pic>
          <p:nvPicPr>
            <p:cNvPr id="77" name="Grafik 76" descr="Produktion mit einfarbiger Füllung">
              <a:extLst>
                <a:ext uri="{FF2B5EF4-FFF2-40B4-BE49-F238E27FC236}">
                  <a16:creationId xmlns:a16="http://schemas.microsoft.com/office/drawing/2014/main" id="{6245A186-50D3-34BE-3BB2-D7237126E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608739" y="3782453"/>
              <a:ext cx="390086" cy="390086"/>
            </a:xfrm>
            <a:prstGeom prst="rect">
              <a:avLst/>
            </a:prstGeom>
          </p:spPr>
        </p:pic>
      </p:grpSp>
      <p:sp>
        <p:nvSpPr>
          <p:cNvPr id="87" name="Rechteck 86">
            <a:extLst>
              <a:ext uri="{FF2B5EF4-FFF2-40B4-BE49-F238E27FC236}">
                <a16:creationId xmlns:a16="http://schemas.microsoft.com/office/drawing/2014/main" id="{ECC891AC-F4EE-3AAF-68C2-D2B2AD8773DA}"/>
              </a:ext>
            </a:extLst>
          </p:cNvPr>
          <p:cNvSpPr/>
          <p:nvPr/>
        </p:nvSpPr>
        <p:spPr>
          <a:xfrm>
            <a:off x="325276" y="735498"/>
            <a:ext cx="1746596" cy="154241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799" dirty="0">
              <a:solidFill>
                <a:schemeClr val="accent2"/>
              </a:solidFill>
            </a:endParaRPr>
          </a:p>
        </p:txBody>
      </p:sp>
      <p:sp>
        <p:nvSpPr>
          <p:cNvPr id="88" name="Textfeld 276">
            <a:extLst>
              <a:ext uri="{FF2B5EF4-FFF2-40B4-BE49-F238E27FC236}">
                <a16:creationId xmlns:a16="http://schemas.microsoft.com/office/drawing/2014/main" id="{E4589155-9727-7FC1-E663-55AF07B313AE}"/>
              </a:ext>
            </a:extLst>
          </p:cNvPr>
          <p:cNvSpPr txBox="1"/>
          <p:nvPr/>
        </p:nvSpPr>
        <p:spPr>
          <a:xfrm>
            <a:off x="415450" y="601076"/>
            <a:ext cx="1556786" cy="16648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99" b="1" dirty="0">
                <a:solidFill>
                  <a:schemeClr val="accent2"/>
                </a:solidFill>
              </a:rPr>
              <a:t>Renewable Electricity Generation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2CF0D68-E121-4442-DF9B-BE82A43142D0}"/>
              </a:ext>
            </a:extLst>
          </p:cNvPr>
          <p:cNvGrpSpPr/>
          <p:nvPr/>
        </p:nvGrpSpPr>
        <p:grpSpPr>
          <a:xfrm>
            <a:off x="718512" y="1538439"/>
            <a:ext cx="480327" cy="678688"/>
            <a:chOff x="378118" y="1331456"/>
            <a:chExt cx="480327" cy="678688"/>
          </a:xfrm>
        </p:grpSpPr>
        <p:grpSp>
          <p:nvGrpSpPr>
            <p:cNvPr id="109" name="Gruppieren 108">
              <a:extLst>
                <a:ext uri="{FF2B5EF4-FFF2-40B4-BE49-F238E27FC236}">
                  <a16:creationId xmlns:a16="http://schemas.microsoft.com/office/drawing/2014/main" id="{DB3700E7-9B89-C893-073A-5B31FF336DC8}"/>
                </a:ext>
              </a:extLst>
            </p:cNvPr>
            <p:cNvGrpSpPr/>
            <p:nvPr/>
          </p:nvGrpSpPr>
          <p:grpSpPr>
            <a:xfrm>
              <a:off x="378118" y="1331456"/>
              <a:ext cx="480327" cy="678688"/>
              <a:chOff x="1824224" y="3527882"/>
              <a:chExt cx="480327" cy="678688"/>
            </a:xfrm>
          </p:grpSpPr>
          <p:sp>
            <p:nvSpPr>
              <p:cNvPr id="111" name="Rectangle 209">
                <a:extLst>
                  <a:ext uri="{FF2B5EF4-FFF2-40B4-BE49-F238E27FC236}">
                    <a16:creationId xmlns:a16="http://schemas.microsoft.com/office/drawing/2014/main" id="{EDC79704-E1C4-886C-E13F-B310F52814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454" y="3767859"/>
                <a:ext cx="394804" cy="399663"/>
              </a:xfrm>
              <a:prstGeom prst="rect">
                <a:avLst/>
              </a:prstGeom>
              <a:solidFill>
                <a:schemeClr val="accent2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53972" tIns="35981" rIns="53972" bIns="35981" anchor="ctr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2" name="Rechteck 111">
                <a:extLst>
                  <a:ext uri="{FF2B5EF4-FFF2-40B4-BE49-F238E27FC236}">
                    <a16:creationId xmlns:a16="http://schemas.microsoft.com/office/drawing/2014/main" id="{EA82D9FD-FE67-BB93-5492-ED102B21989A}"/>
                  </a:ext>
                </a:extLst>
              </p:cNvPr>
              <p:cNvSpPr/>
              <p:nvPr/>
            </p:nvSpPr>
            <p:spPr>
              <a:xfrm>
                <a:off x="1824224" y="3632054"/>
                <a:ext cx="480327" cy="574516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Text Box 6">
                <a:extLst>
                  <a:ext uri="{FF2B5EF4-FFF2-40B4-BE49-F238E27FC236}">
                    <a16:creationId xmlns:a16="http://schemas.microsoft.com/office/drawing/2014/main" id="{DEADABD2-B74C-0CE3-11BB-80166777736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862238" y="3527882"/>
                <a:ext cx="404300" cy="18024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71926" rIns="0" bIns="0" anchor="t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en-US" sz="600" dirty="0">
                    <a:solidFill>
                      <a:schemeClr val="accent2"/>
                    </a:solidFill>
                  </a:rPr>
                  <a:t>Biomass</a:t>
                </a:r>
              </a:p>
            </p:txBody>
          </p:sp>
        </p:grpSp>
        <p:pic>
          <p:nvPicPr>
            <p:cNvPr id="110" name="Grafik 109" descr="Produktion mit einfarbiger Füllung">
              <a:extLst>
                <a:ext uri="{FF2B5EF4-FFF2-40B4-BE49-F238E27FC236}">
                  <a16:creationId xmlns:a16="http://schemas.microsoft.com/office/drawing/2014/main" id="{0933A304-3536-1CED-D853-AE9E1E85B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24863" y="1592723"/>
              <a:ext cx="390086" cy="390086"/>
            </a:xfrm>
            <a:prstGeom prst="rect">
              <a:avLst/>
            </a:prstGeom>
          </p:spPr>
        </p:pic>
        <p:sp>
          <p:nvSpPr>
            <p:cNvPr id="114" name="Ellipse 113">
              <a:extLst>
                <a:ext uri="{FF2B5EF4-FFF2-40B4-BE49-F238E27FC236}">
                  <a16:creationId xmlns:a16="http://schemas.microsoft.com/office/drawing/2014/main" id="{B36755A5-27AD-DCCE-9DD4-55513CD53427}"/>
                </a:ext>
              </a:extLst>
            </p:cNvPr>
            <p:cNvSpPr/>
            <p:nvPr/>
          </p:nvSpPr>
          <p:spPr>
            <a:xfrm>
              <a:off x="489444" y="1778866"/>
              <a:ext cx="286398" cy="1497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hteck 114">
              <a:extLst>
                <a:ext uri="{FF2B5EF4-FFF2-40B4-BE49-F238E27FC236}">
                  <a16:creationId xmlns:a16="http://schemas.microsoft.com/office/drawing/2014/main" id="{F9E0B6E3-47B6-A951-F1AA-FCE81D93F125}"/>
                </a:ext>
              </a:extLst>
            </p:cNvPr>
            <p:cNvSpPr/>
            <p:nvPr/>
          </p:nvSpPr>
          <p:spPr>
            <a:xfrm>
              <a:off x="481965" y="1841908"/>
              <a:ext cx="66243" cy="83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Halbbogen 115">
              <a:extLst>
                <a:ext uri="{FF2B5EF4-FFF2-40B4-BE49-F238E27FC236}">
                  <a16:creationId xmlns:a16="http://schemas.microsoft.com/office/drawing/2014/main" id="{D5372533-CF58-2D2B-197A-D0BDC8239BFD}"/>
                </a:ext>
              </a:extLst>
            </p:cNvPr>
            <p:cNvSpPr/>
            <p:nvPr/>
          </p:nvSpPr>
          <p:spPr>
            <a:xfrm rot="10800000">
              <a:off x="506129" y="1837705"/>
              <a:ext cx="263922" cy="45719"/>
            </a:xfrm>
            <a:prstGeom prst="blockArc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188" name="Ellipse 187">
            <a:extLst>
              <a:ext uri="{FF2B5EF4-FFF2-40B4-BE49-F238E27FC236}">
                <a16:creationId xmlns:a16="http://schemas.microsoft.com/office/drawing/2014/main" id="{B3EE91CD-F0FE-7F8C-432C-A1DE7D858AC1}"/>
              </a:ext>
            </a:extLst>
          </p:cNvPr>
          <p:cNvSpPr/>
          <p:nvPr/>
        </p:nvSpPr>
        <p:spPr>
          <a:xfrm>
            <a:off x="2723520" y="1275606"/>
            <a:ext cx="480328" cy="46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4" name="Verbinder: gewinkelt 193">
            <a:extLst>
              <a:ext uri="{FF2B5EF4-FFF2-40B4-BE49-F238E27FC236}">
                <a16:creationId xmlns:a16="http://schemas.microsoft.com/office/drawing/2014/main" id="{FD3A4F58-FC7E-23D7-AAB1-931C8F9917E3}"/>
              </a:ext>
            </a:extLst>
          </p:cNvPr>
          <p:cNvCxnSpPr>
            <a:cxnSpLocks/>
            <a:stCxn id="5" idx="4"/>
            <a:endCxn id="29" idx="3"/>
          </p:cNvCxnSpPr>
          <p:nvPr/>
        </p:nvCxnSpPr>
        <p:spPr>
          <a:xfrm rot="5400000">
            <a:off x="2637182" y="3649410"/>
            <a:ext cx="438107" cy="214898"/>
          </a:xfrm>
          <a:prstGeom prst="bentConnector2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Ellipse 209">
            <a:extLst>
              <a:ext uri="{FF2B5EF4-FFF2-40B4-BE49-F238E27FC236}">
                <a16:creationId xmlns:a16="http://schemas.microsoft.com/office/drawing/2014/main" id="{F922A2CF-7FD6-E4D4-4454-53DE6B12796E}"/>
              </a:ext>
            </a:extLst>
          </p:cNvPr>
          <p:cNvSpPr/>
          <p:nvPr/>
        </p:nvSpPr>
        <p:spPr>
          <a:xfrm>
            <a:off x="5148064" y="1275606"/>
            <a:ext cx="480328" cy="46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5" name="Verbinder: gewinkelt 234">
            <a:extLst>
              <a:ext uri="{FF2B5EF4-FFF2-40B4-BE49-F238E27FC236}">
                <a16:creationId xmlns:a16="http://schemas.microsoft.com/office/drawing/2014/main" id="{470C1894-BDCF-BC8A-971D-D7B3886C4F7E}"/>
              </a:ext>
            </a:extLst>
          </p:cNvPr>
          <p:cNvCxnSpPr>
            <a:cxnSpLocks/>
            <a:stCxn id="210" idx="6"/>
            <a:endCxn id="37" idx="1"/>
          </p:cNvCxnSpPr>
          <p:nvPr/>
        </p:nvCxnSpPr>
        <p:spPr>
          <a:xfrm>
            <a:off x="5628392" y="1506606"/>
            <a:ext cx="948174" cy="919493"/>
          </a:xfrm>
          <a:prstGeom prst="bentConnector3">
            <a:avLst>
              <a:gd name="adj1" fmla="val 50000"/>
            </a:avLst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8" name="Gruppieren 237">
            <a:extLst>
              <a:ext uri="{FF2B5EF4-FFF2-40B4-BE49-F238E27FC236}">
                <a16:creationId xmlns:a16="http://schemas.microsoft.com/office/drawing/2014/main" id="{1AECD3A7-250A-5CAD-7B48-E1E27FAF61BF}"/>
              </a:ext>
            </a:extLst>
          </p:cNvPr>
          <p:cNvGrpSpPr/>
          <p:nvPr/>
        </p:nvGrpSpPr>
        <p:grpSpPr>
          <a:xfrm>
            <a:off x="4139952" y="2139702"/>
            <a:ext cx="574742" cy="620235"/>
            <a:chOff x="3279537" y="3579639"/>
            <a:chExt cx="574742" cy="620235"/>
          </a:xfrm>
        </p:grpSpPr>
        <p:sp>
          <p:nvSpPr>
            <p:cNvPr id="239" name="Rectangle 209">
              <a:extLst>
                <a:ext uri="{FF2B5EF4-FFF2-40B4-BE49-F238E27FC236}">
                  <a16:creationId xmlns:a16="http://schemas.microsoft.com/office/drawing/2014/main" id="{A895B55B-1075-2A97-F011-959A0CDF0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2182" y="3761163"/>
              <a:ext cx="394804" cy="399663"/>
            </a:xfrm>
            <a:prstGeom prst="rect">
              <a:avLst/>
            </a:prstGeom>
            <a:solidFill>
              <a:schemeClr val="tx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240" name="Rechteck 239">
              <a:extLst>
                <a:ext uri="{FF2B5EF4-FFF2-40B4-BE49-F238E27FC236}">
                  <a16:creationId xmlns:a16="http://schemas.microsoft.com/office/drawing/2014/main" id="{96CDE7B0-F5FF-2547-6302-4DD1446CF274}"/>
                </a:ext>
              </a:extLst>
            </p:cNvPr>
            <p:cNvSpPr/>
            <p:nvPr/>
          </p:nvSpPr>
          <p:spPr>
            <a:xfrm>
              <a:off x="3373952" y="3625358"/>
              <a:ext cx="480327" cy="574516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241" name="Text Box 6">
              <a:extLst>
                <a:ext uri="{FF2B5EF4-FFF2-40B4-BE49-F238E27FC236}">
                  <a16:creationId xmlns:a16="http://schemas.microsoft.com/office/drawing/2014/main" id="{C8D9B762-4E0B-F444-8F86-8E881C87A66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411966" y="3579639"/>
              <a:ext cx="404300" cy="9143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tx2"/>
                  </a:solidFill>
                </a:rPr>
                <a:t>H2 OCGT</a:t>
              </a:r>
            </a:p>
          </p:txBody>
        </p:sp>
        <p:cxnSp>
          <p:nvCxnSpPr>
            <p:cNvPr id="242" name="Gerader Verbinder 241">
              <a:extLst>
                <a:ext uri="{FF2B5EF4-FFF2-40B4-BE49-F238E27FC236}">
                  <a16:creationId xmlns:a16="http://schemas.microsoft.com/office/drawing/2014/main" id="{0B4171CF-615B-110E-0CD5-FBD5C644B5C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79537" y="3973215"/>
              <a:ext cx="0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3" name="Flussdiagramm: Manuelle Verarbeitung 242">
              <a:extLst>
                <a:ext uri="{FF2B5EF4-FFF2-40B4-BE49-F238E27FC236}">
                  <a16:creationId xmlns:a16="http://schemas.microsoft.com/office/drawing/2014/main" id="{8921BD82-7572-FAFF-4E1A-A95CEA9EB40D}"/>
                </a:ext>
              </a:extLst>
            </p:cNvPr>
            <p:cNvSpPr/>
            <p:nvPr/>
          </p:nvSpPr>
          <p:spPr bwMode="auto">
            <a:xfrm rot="16200000" flipH="1" flipV="1">
              <a:off x="3516385" y="3867054"/>
              <a:ext cx="186330" cy="178515"/>
            </a:xfrm>
            <a:prstGeom prst="flowChartManualOperation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244" name="Gerader Verbinder 243">
              <a:extLst>
                <a:ext uri="{FF2B5EF4-FFF2-40B4-BE49-F238E27FC236}">
                  <a16:creationId xmlns:a16="http://schemas.microsoft.com/office/drawing/2014/main" id="{DB35B7A3-42B2-1A83-921E-42E627B47E0F}"/>
                </a:ext>
              </a:extLst>
            </p:cNvPr>
            <p:cNvCxnSpPr>
              <a:stCxn id="243" idx="0"/>
            </p:cNvCxnSpPr>
            <p:nvPr/>
          </p:nvCxnSpPr>
          <p:spPr bwMode="auto">
            <a:xfrm flipH="1" flipV="1">
              <a:off x="3698807" y="3810400"/>
              <a:ext cx="0" cy="155275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5" name="Gerader Verbinder 244">
              <a:extLst>
                <a:ext uri="{FF2B5EF4-FFF2-40B4-BE49-F238E27FC236}">
                  <a16:creationId xmlns:a16="http://schemas.microsoft.com/office/drawing/2014/main" id="{F033F4D1-97CC-69E7-363F-CE9BEEBD6175}"/>
                </a:ext>
              </a:extLst>
            </p:cNvPr>
            <p:cNvCxnSpPr>
              <a:endCxn id="243" idx="2"/>
            </p:cNvCxnSpPr>
            <p:nvPr/>
          </p:nvCxnSpPr>
          <p:spPr bwMode="auto">
            <a:xfrm flipH="1" flipV="1">
              <a:off x="3520292" y="3956312"/>
              <a:ext cx="0" cy="155275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6" name="Gerader Verbinder 245">
              <a:extLst>
                <a:ext uri="{FF2B5EF4-FFF2-40B4-BE49-F238E27FC236}">
                  <a16:creationId xmlns:a16="http://schemas.microsoft.com/office/drawing/2014/main" id="{7D57B6F8-ED44-928A-48A4-39587E377215}"/>
                </a:ext>
              </a:extLst>
            </p:cNvPr>
            <p:cNvCxnSpPr/>
            <p:nvPr/>
          </p:nvCxnSpPr>
          <p:spPr bwMode="auto">
            <a:xfrm flipH="1">
              <a:off x="3466227" y="3960421"/>
              <a:ext cx="297525" cy="0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7" name="Group 117">
            <a:extLst>
              <a:ext uri="{FF2B5EF4-FFF2-40B4-BE49-F238E27FC236}">
                <a16:creationId xmlns:a16="http://schemas.microsoft.com/office/drawing/2014/main" id="{AF4F6B6B-5ABE-EE95-D2D2-F5156EB7E54F}"/>
              </a:ext>
            </a:extLst>
          </p:cNvPr>
          <p:cNvGrpSpPr/>
          <p:nvPr/>
        </p:nvGrpSpPr>
        <p:grpSpPr>
          <a:xfrm>
            <a:off x="4234217" y="2769953"/>
            <a:ext cx="480328" cy="694257"/>
            <a:chOff x="4140282" y="2791102"/>
            <a:chExt cx="1051161" cy="1500859"/>
          </a:xfrm>
        </p:grpSpPr>
        <p:sp>
          <p:nvSpPr>
            <p:cNvPr id="248" name="Rechteck 247">
              <a:extLst>
                <a:ext uri="{FF2B5EF4-FFF2-40B4-BE49-F238E27FC236}">
                  <a16:creationId xmlns:a16="http://schemas.microsoft.com/office/drawing/2014/main" id="{BF641605-C33F-4210-B3BA-4FBE0FA8D604}"/>
                </a:ext>
              </a:extLst>
            </p:cNvPr>
            <p:cNvSpPr/>
            <p:nvPr/>
          </p:nvSpPr>
          <p:spPr>
            <a:xfrm>
              <a:off x="4140282" y="3049961"/>
              <a:ext cx="1051161" cy="1242000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249" name="Text Box 6">
              <a:extLst>
                <a:ext uri="{FF2B5EF4-FFF2-40B4-BE49-F238E27FC236}">
                  <a16:creationId xmlns:a16="http://schemas.microsoft.com/office/drawing/2014/main" id="{B105B86F-5DC8-4EDC-BE38-C480BCBA7B9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197862" y="2791102"/>
              <a:ext cx="936000" cy="34849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tx2"/>
                  </a:solidFill>
                </a:rPr>
                <a:t>Fuel Cell</a:t>
              </a:r>
            </a:p>
          </p:txBody>
        </p:sp>
        <p:sp>
          <p:nvSpPr>
            <p:cNvPr id="250" name="Rectangle 209">
              <a:extLst>
                <a:ext uri="{FF2B5EF4-FFF2-40B4-BE49-F238E27FC236}">
                  <a16:creationId xmlns:a16="http://schemas.microsoft.com/office/drawing/2014/main" id="{99113285-1B0F-0F66-209A-999A1EEA21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6719" y="3326143"/>
              <a:ext cx="864001" cy="864000"/>
            </a:xfrm>
            <a:prstGeom prst="rect">
              <a:avLst/>
            </a:prstGeom>
            <a:solidFill>
              <a:schemeClr val="tx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>
                <a:solidFill>
                  <a:schemeClr val="bg1"/>
                </a:solidFill>
              </a:endParaRPr>
            </a:p>
          </p:txBody>
        </p:sp>
        <p:sp>
          <p:nvSpPr>
            <p:cNvPr id="251" name="Freeform 29">
              <a:extLst>
                <a:ext uri="{FF2B5EF4-FFF2-40B4-BE49-F238E27FC236}">
                  <a16:creationId xmlns:a16="http://schemas.microsoft.com/office/drawing/2014/main" id="{D280F105-6D92-C969-F94E-D4CAFA9E20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5693" y="3499110"/>
              <a:ext cx="432416" cy="504486"/>
            </a:xfrm>
            <a:custGeom>
              <a:avLst/>
              <a:gdLst>
                <a:gd name="T0" fmla="*/ 1748 w 2551"/>
                <a:gd name="T1" fmla="*/ 236 h 3023"/>
                <a:gd name="T2" fmla="*/ 1654 w 2551"/>
                <a:gd name="T3" fmla="*/ 94 h 3023"/>
                <a:gd name="T4" fmla="*/ 1512 w 2551"/>
                <a:gd name="T5" fmla="*/ 236 h 3023"/>
                <a:gd name="T6" fmla="*/ 1654 w 2551"/>
                <a:gd name="T7" fmla="*/ 331 h 3023"/>
                <a:gd name="T8" fmla="*/ 1748 w 2551"/>
                <a:gd name="T9" fmla="*/ 472 h 3023"/>
                <a:gd name="T10" fmla="*/ 1890 w 2551"/>
                <a:gd name="T11" fmla="*/ 331 h 3023"/>
                <a:gd name="T12" fmla="*/ 1040 w 2551"/>
                <a:gd name="T13" fmla="*/ 236 h 3023"/>
                <a:gd name="T14" fmla="*/ 662 w 2551"/>
                <a:gd name="T15" fmla="*/ 331 h 3023"/>
                <a:gd name="T16" fmla="*/ 1040 w 2551"/>
                <a:gd name="T17" fmla="*/ 236 h 3023"/>
                <a:gd name="T18" fmla="*/ 1937 w 2551"/>
                <a:gd name="T19" fmla="*/ 567 h 3023"/>
                <a:gd name="T20" fmla="*/ 614 w 2551"/>
                <a:gd name="T21" fmla="*/ 1653 h 3023"/>
                <a:gd name="T22" fmla="*/ 425 w 2551"/>
                <a:gd name="T23" fmla="*/ 0 h 3023"/>
                <a:gd name="T24" fmla="*/ 2126 w 2551"/>
                <a:gd name="T25" fmla="*/ 1653 h 3023"/>
                <a:gd name="T26" fmla="*/ 1888 w 2551"/>
                <a:gd name="T27" fmla="*/ 2401 h 3023"/>
                <a:gd name="T28" fmla="*/ 1652 w 2551"/>
                <a:gd name="T29" fmla="*/ 2148 h 3023"/>
                <a:gd name="T30" fmla="*/ 1416 w 2551"/>
                <a:gd name="T31" fmla="*/ 2398 h 3023"/>
                <a:gd name="T32" fmla="*/ 1652 w 2551"/>
                <a:gd name="T33" fmla="*/ 2654 h 3023"/>
                <a:gd name="T34" fmla="*/ 1888 w 2551"/>
                <a:gd name="T35" fmla="*/ 2401 h 3023"/>
                <a:gd name="T36" fmla="*/ 1272 w 2551"/>
                <a:gd name="T37" fmla="*/ 2682 h 3023"/>
                <a:gd name="T38" fmla="*/ 1377 w 2551"/>
                <a:gd name="T39" fmla="*/ 2549 h 3023"/>
                <a:gd name="T40" fmla="*/ 1167 w 2551"/>
                <a:gd name="T41" fmla="*/ 2488 h 3023"/>
                <a:gd name="T42" fmla="*/ 1258 w 2551"/>
                <a:gd name="T43" fmla="*/ 2526 h 3023"/>
                <a:gd name="T44" fmla="*/ 1246 w 2551"/>
                <a:gd name="T45" fmla="*/ 2627 h 3023"/>
                <a:gd name="T46" fmla="*/ 1170 w 2551"/>
                <a:gd name="T47" fmla="*/ 2740 h 3023"/>
                <a:gd name="T48" fmla="*/ 1379 w 2551"/>
                <a:gd name="T49" fmla="*/ 2682 h 3023"/>
                <a:gd name="T50" fmla="*/ 995 w 2551"/>
                <a:gd name="T51" fmla="*/ 2157 h 3023"/>
                <a:gd name="T52" fmla="*/ 817 w 2551"/>
                <a:gd name="T53" fmla="*/ 2353 h 3023"/>
                <a:gd name="T54" fmla="*/ 706 w 2551"/>
                <a:gd name="T55" fmla="*/ 2157 h 3023"/>
                <a:gd name="T56" fmla="*/ 817 w 2551"/>
                <a:gd name="T57" fmla="*/ 2645 h 3023"/>
                <a:gd name="T58" fmla="*/ 995 w 2551"/>
                <a:gd name="T59" fmla="*/ 2439 h 3023"/>
                <a:gd name="T60" fmla="*/ 1106 w 2551"/>
                <a:gd name="T61" fmla="*/ 2645 h 3023"/>
                <a:gd name="T62" fmla="*/ 2551 w 2551"/>
                <a:gd name="T63" fmla="*/ 756 h 3023"/>
                <a:gd name="T64" fmla="*/ 0 w 2551"/>
                <a:gd name="T65" fmla="*/ 3023 h 3023"/>
                <a:gd name="T66" fmla="*/ 284 w 2551"/>
                <a:gd name="T67" fmla="*/ 756 h 3023"/>
                <a:gd name="T68" fmla="*/ 756 w 2551"/>
                <a:gd name="T69" fmla="*/ 1795 h 3023"/>
                <a:gd name="T70" fmla="*/ 1796 w 2551"/>
                <a:gd name="T71" fmla="*/ 756 h 3023"/>
                <a:gd name="T72" fmla="*/ 2268 w 2551"/>
                <a:gd name="T73" fmla="*/ 1795 h 3023"/>
                <a:gd name="T74" fmla="*/ 2551 w 2551"/>
                <a:gd name="T75" fmla="*/ 756 h 3023"/>
                <a:gd name="T76" fmla="*/ 1652 w 2551"/>
                <a:gd name="T77" fmla="*/ 2568 h 3023"/>
                <a:gd name="T78" fmla="*/ 1652 w 2551"/>
                <a:gd name="T79" fmla="*/ 2234 h 3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51" h="3023">
                  <a:moveTo>
                    <a:pt x="1890" y="236"/>
                  </a:moveTo>
                  <a:lnTo>
                    <a:pt x="1748" y="236"/>
                  </a:lnTo>
                  <a:lnTo>
                    <a:pt x="1748" y="94"/>
                  </a:lnTo>
                  <a:lnTo>
                    <a:pt x="1654" y="94"/>
                  </a:lnTo>
                  <a:lnTo>
                    <a:pt x="1654" y="236"/>
                  </a:lnTo>
                  <a:lnTo>
                    <a:pt x="1512" y="236"/>
                  </a:lnTo>
                  <a:lnTo>
                    <a:pt x="1512" y="331"/>
                  </a:lnTo>
                  <a:lnTo>
                    <a:pt x="1654" y="331"/>
                  </a:lnTo>
                  <a:lnTo>
                    <a:pt x="1654" y="472"/>
                  </a:lnTo>
                  <a:lnTo>
                    <a:pt x="1748" y="472"/>
                  </a:lnTo>
                  <a:lnTo>
                    <a:pt x="1748" y="331"/>
                  </a:lnTo>
                  <a:lnTo>
                    <a:pt x="1890" y="331"/>
                  </a:lnTo>
                  <a:lnTo>
                    <a:pt x="1890" y="236"/>
                  </a:lnTo>
                  <a:close/>
                  <a:moveTo>
                    <a:pt x="1040" y="236"/>
                  </a:moveTo>
                  <a:lnTo>
                    <a:pt x="662" y="236"/>
                  </a:lnTo>
                  <a:lnTo>
                    <a:pt x="662" y="331"/>
                  </a:lnTo>
                  <a:lnTo>
                    <a:pt x="1040" y="331"/>
                  </a:lnTo>
                  <a:lnTo>
                    <a:pt x="1040" y="236"/>
                  </a:lnTo>
                  <a:close/>
                  <a:moveTo>
                    <a:pt x="1937" y="1653"/>
                  </a:moveTo>
                  <a:lnTo>
                    <a:pt x="1937" y="567"/>
                  </a:lnTo>
                  <a:lnTo>
                    <a:pt x="614" y="567"/>
                  </a:lnTo>
                  <a:lnTo>
                    <a:pt x="614" y="1653"/>
                  </a:lnTo>
                  <a:lnTo>
                    <a:pt x="425" y="1653"/>
                  </a:lnTo>
                  <a:lnTo>
                    <a:pt x="425" y="0"/>
                  </a:lnTo>
                  <a:lnTo>
                    <a:pt x="2126" y="0"/>
                  </a:lnTo>
                  <a:lnTo>
                    <a:pt x="2126" y="1653"/>
                  </a:lnTo>
                  <a:lnTo>
                    <a:pt x="1937" y="1653"/>
                  </a:lnTo>
                  <a:close/>
                  <a:moveTo>
                    <a:pt x="1888" y="2401"/>
                  </a:moveTo>
                  <a:cubicBezTo>
                    <a:pt x="1888" y="2328"/>
                    <a:pt x="1868" y="2268"/>
                    <a:pt x="1829" y="2222"/>
                  </a:cubicBezTo>
                  <a:cubicBezTo>
                    <a:pt x="1787" y="2171"/>
                    <a:pt x="1730" y="2148"/>
                    <a:pt x="1652" y="2148"/>
                  </a:cubicBezTo>
                  <a:cubicBezTo>
                    <a:pt x="1581" y="2148"/>
                    <a:pt x="1527" y="2169"/>
                    <a:pt x="1486" y="2210"/>
                  </a:cubicBezTo>
                  <a:cubicBezTo>
                    <a:pt x="1441" y="2255"/>
                    <a:pt x="1416" y="2322"/>
                    <a:pt x="1416" y="2398"/>
                  </a:cubicBezTo>
                  <a:cubicBezTo>
                    <a:pt x="1416" y="2474"/>
                    <a:pt x="1435" y="2533"/>
                    <a:pt x="1475" y="2580"/>
                  </a:cubicBezTo>
                  <a:cubicBezTo>
                    <a:pt x="1517" y="2630"/>
                    <a:pt x="1574" y="2654"/>
                    <a:pt x="1652" y="2654"/>
                  </a:cubicBezTo>
                  <a:cubicBezTo>
                    <a:pt x="1723" y="2654"/>
                    <a:pt x="1777" y="2634"/>
                    <a:pt x="1818" y="2592"/>
                  </a:cubicBezTo>
                  <a:cubicBezTo>
                    <a:pt x="1863" y="2546"/>
                    <a:pt x="1888" y="2481"/>
                    <a:pt x="1888" y="2401"/>
                  </a:cubicBezTo>
                  <a:close/>
                  <a:moveTo>
                    <a:pt x="1379" y="2682"/>
                  </a:moveTo>
                  <a:lnTo>
                    <a:pt x="1272" y="2682"/>
                  </a:lnTo>
                  <a:cubicBezTo>
                    <a:pt x="1292" y="2668"/>
                    <a:pt x="1313" y="2650"/>
                    <a:pt x="1333" y="2633"/>
                  </a:cubicBezTo>
                  <a:cubicBezTo>
                    <a:pt x="1365" y="2603"/>
                    <a:pt x="1377" y="2580"/>
                    <a:pt x="1377" y="2549"/>
                  </a:cubicBezTo>
                  <a:cubicBezTo>
                    <a:pt x="1377" y="2496"/>
                    <a:pt x="1339" y="2467"/>
                    <a:pt x="1269" y="2467"/>
                  </a:cubicBezTo>
                  <a:cubicBezTo>
                    <a:pt x="1235" y="2467"/>
                    <a:pt x="1199" y="2474"/>
                    <a:pt x="1167" y="2488"/>
                  </a:cubicBezTo>
                  <a:lnTo>
                    <a:pt x="1179" y="2547"/>
                  </a:lnTo>
                  <a:cubicBezTo>
                    <a:pt x="1220" y="2531"/>
                    <a:pt x="1237" y="2526"/>
                    <a:pt x="1258" y="2526"/>
                  </a:cubicBezTo>
                  <a:cubicBezTo>
                    <a:pt x="1285" y="2526"/>
                    <a:pt x="1300" y="2537"/>
                    <a:pt x="1300" y="2556"/>
                  </a:cubicBezTo>
                  <a:cubicBezTo>
                    <a:pt x="1300" y="2576"/>
                    <a:pt x="1284" y="2597"/>
                    <a:pt x="1246" y="2627"/>
                  </a:cubicBezTo>
                  <a:cubicBezTo>
                    <a:pt x="1214" y="2653"/>
                    <a:pt x="1189" y="2671"/>
                    <a:pt x="1170" y="2682"/>
                  </a:cubicBezTo>
                  <a:lnTo>
                    <a:pt x="1170" y="2740"/>
                  </a:lnTo>
                  <a:lnTo>
                    <a:pt x="1379" y="2740"/>
                  </a:lnTo>
                  <a:lnTo>
                    <a:pt x="1379" y="2682"/>
                  </a:lnTo>
                  <a:close/>
                  <a:moveTo>
                    <a:pt x="1106" y="2157"/>
                  </a:moveTo>
                  <a:lnTo>
                    <a:pt x="995" y="2157"/>
                  </a:lnTo>
                  <a:lnTo>
                    <a:pt x="995" y="2353"/>
                  </a:lnTo>
                  <a:lnTo>
                    <a:pt x="817" y="2353"/>
                  </a:lnTo>
                  <a:lnTo>
                    <a:pt x="817" y="2157"/>
                  </a:lnTo>
                  <a:lnTo>
                    <a:pt x="706" y="2157"/>
                  </a:lnTo>
                  <a:lnTo>
                    <a:pt x="706" y="2645"/>
                  </a:lnTo>
                  <a:lnTo>
                    <a:pt x="817" y="2645"/>
                  </a:lnTo>
                  <a:lnTo>
                    <a:pt x="817" y="2439"/>
                  </a:lnTo>
                  <a:lnTo>
                    <a:pt x="995" y="2439"/>
                  </a:lnTo>
                  <a:lnTo>
                    <a:pt x="995" y="2645"/>
                  </a:lnTo>
                  <a:lnTo>
                    <a:pt x="1106" y="2645"/>
                  </a:lnTo>
                  <a:lnTo>
                    <a:pt x="1106" y="2157"/>
                  </a:lnTo>
                  <a:close/>
                  <a:moveTo>
                    <a:pt x="2551" y="756"/>
                  </a:moveTo>
                  <a:lnTo>
                    <a:pt x="2551" y="3023"/>
                  </a:lnTo>
                  <a:lnTo>
                    <a:pt x="0" y="3023"/>
                  </a:lnTo>
                  <a:lnTo>
                    <a:pt x="0" y="756"/>
                  </a:lnTo>
                  <a:lnTo>
                    <a:pt x="284" y="756"/>
                  </a:lnTo>
                  <a:lnTo>
                    <a:pt x="284" y="1795"/>
                  </a:lnTo>
                  <a:lnTo>
                    <a:pt x="756" y="1795"/>
                  </a:lnTo>
                  <a:lnTo>
                    <a:pt x="756" y="756"/>
                  </a:lnTo>
                  <a:lnTo>
                    <a:pt x="1796" y="756"/>
                  </a:lnTo>
                  <a:lnTo>
                    <a:pt x="1796" y="1795"/>
                  </a:lnTo>
                  <a:lnTo>
                    <a:pt x="2268" y="1795"/>
                  </a:lnTo>
                  <a:lnTo>
                    <a:pt x="2268" y="756"/>
                  </a:lnTo>
                  <a:lnTo>
                    <a:pt x="2551" y="756"/>
                  </a:lnTo>
                  <a:close/>
                  <a:moveTo>
                    <a:pt x="1774" y="2401"/>
                  </a:moveTo>
                  <a:cubicBezTo>
                    <a:pt x="1774" y="2503"/>
                    <a:pt x="1726" y="2568"/>
                    <a:pt x="1652" y="2568"/>
                  </a:cubicBezTo>
                  <a:cubicBezTo>
                    <a:pt x="1577" y="2568"/>
                    <a:pt x="1530" y="2503"/>
                    <a:pt x="1530" y="2399"/>
                  </a:cubicBezTo>
                  <a:cubicBezTo>
                    <a:pt x="1530" y="2299"/>
                    <a:pt x="1577" y="2234"/>
                    <a:pt x="1652" y="2234"/>
                  </a:cubicBezTo>
                  <a:cubicBezTo>
                    <a:pt x="1726" y="2234"/>
                    <a:pt x="1774" y="2299"/>
                    <a:pt x="1774" y="240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392" tIns="45696" rIns="91392" bIns="45696" numCol="1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600" dirty="0"/>
            </a:p>
          </p:txBody>
        </p:sp>
      </p:grpSp>
      <p:cxnSp>
        <p:nvCxnSpPr>
          <p:cNvPr id="252" name="Verbinder: gewinkelt 251">
            <a:extLst>
              <a:ext uri="{FF2B5EF4-FFF2-40B4-BE49-F238E27FC236}">
                <a16:creationId xmlns:a16="http://schemas.microsoft.com/office/drawing/2014/main" id="{ADC92850-7CCE-F551-0360-3461812576A1}"/>
              </a:ext>
            </a:extLst>
          </p:cNvPr>
          <p:cNvCxnSpPr>
            <a:cxnSpLocks/>
            <a:stCxn id="210" idx="4"/>
            <a:endCxn id="240" idx="3"/>
          </p:cNvCxnSpPr>
          <p:nvPr/>
        </p:nvCxnSpPr>
        <p:spPr>
          <a:xfrm rot="5400000">
            <a:off x="4683925" y="1768375"/>
            <a:ext cx="735073" cy="673534"/>
          </a:xfrm>
          <a:prstGeom prst="bentConnector2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Verbinder: gewinkelt 254">
            <a:extLst>
              <a:ext uri="{FF2B5EF4-FFF2-40B4-BE49-F238E27FC236}">
                <a16:creationId xmlns:a16="http://schemas.microsoft.com/office/drawing/2014/main" id="{BF97AE83-7FC5-3D31-2705-333025A82C33}"/>
              </a:ext>
            </a:extLst>
          </p:cNvPr>
          <p:cNvCxnSpPr>
            <a:cxnSpLocks/>
            <a:stCxn id="210" idx="4"/>
            <a:endCxn id="248" idx="3"/>
          </p:cNvCxnSpPr>
          <p:nvPr/>
        </p:nvCxnSpPr>
        <p:spPr>
          <a:xfrm rot="5400000">
            <a:off x="4331714" y="2120438"/>
            <a:ext cx="1439346" cy="673683"/>
          </a:xfrm>
          <a:prstGeom prst="bentConnector2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Verbinder: gewinkelt 258">
            <a:extLst>
              <a:ext uri="{FF2B5EF4-FFF2-40B4-BE49-F238E27FC236}">
                <a16:creationId xmlns:a16="http://schemas.microsoft.com/office/drawing/2014/main" id="{DB91E58C-8C8F-7156-D07A-F1236C940093}"/>
              </a:ext>
            </a:extLst>
          </p:cNvPr>
          <p:cNvCxnSpPr>
            <a:cxnSpLocks/>
            <a:stCxn id="240" idx="1"/>
            <a:endCxn id="188" idx="6"/>
          </p:cNvCxnSpPr>
          <p:nvPr/>
        </p:nvCxnSpPr>
        <p:spPr>
          <a:xfrm rot="10800000">
            <a:off x="3203849" y="1506607"/>
            <a:ext cx="1030519" cy="966073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Verbinder: gewinkelt 267">
            <a:extLst>
              <a:ext uri="{FF2B5EF4-FFF2-40B4-BE49-F238E27FC236}">
                <a16:creationId xmlns:a16="http://schemas.microsoft.com/office/drawing/2014/main" id="{689D7FBE-AB37-500E-AB61-A3A5C9B20503}"/>
              </a:ext>
            </a:extLst>
          </p:cNvPr>
          <p:cNvCxnSpPr>
            <a:cxnSpLocks/>
            <a:stCxn id="248" idx="1"/>
            <a:endCxn id="188" idx="6"/>
          </p:cNvCxnSpPr>
          <p:nvPr/>
        </p:nvCxnSpPr>
        <p:spPr>
          <a:xfrm rot="10800000">
            <a:off x="3203849" y="1506606"/>
            <a:ext cx="1030369" cy="1670346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3" name="Gruppieren 282">
            <a:extLst>
              <a:ext uri="{FF2B5EF4-FFF2-40B4-BE49-F238E27FC236}">
                <a16:creationId xmlns:a16="http://schemas.microsoft.com/office/drawing/2014/main" id="{0B26413A-5D16-0942-2F09-BC50BBC2C8A1}"/>
              </a:ext>
            </a:extLst>
          </p:cNvPr>
          <p:cNvGrpSpPr/>
          <p:nvPr/>
        </p:nvGrpSpPr>
        <p:grpSpPr>
          <a:xfrm>
            <a:off x="5861437" y="429839"/>
            <a:ext cx="480328" cy="673945"/>
            <a:chOff x="4442034" y="3718370"/>
            <a:chExt cx="524802" cy="727394"/>
          </a:xfrm>
        </p:grpSpPr>
        <p:grpSp>
          <p:nvGrpSpPr>
            <p:cNvPr id="284" name="Gruppieren 117">
              <a:extLst>
                <a:ext uri="{FF2B5EF4-FFF2-40B4-BE49-F238E27FC236}">
                  <a16:creationId xmlns:a16="http://schemas.microsoft.com/office/drawing/2014/main" id="{F7CEE33F-8E9F-BC51-0170-DC0C342AAE2E}"/>
                </a:ext>
              </a:extLst>
            </p:cNvPr>
            <p:cNvGrpSpPr/>
            <p:nvPr/>
          </p:nvGrpSpPr>
          <p:grpSpPr>
            <a:xfrm>
              <a:off x="4442034" y="3718370"/>
              <a:ext cx="524802" cy="727394"/>
              <a:chOff x="5172654" y="4310543"/>
              <a:chExt cx="1051161" cy="1456949"/>
            </a:xfrm>
          </p:grpSpPr>
          <p:sp>
            <p:nvSpPr>
              <p:cNvPr id="290" name="Rectangle 209">
                <a:extLst>
                  <a:ext uri="{FF2B5EF4-FFF2-40B4-BE49-F238E27FC236}">
                    <a16:creationId xmlns:a16="http://schemas.microsoft.com/office/drawing/2014/main" id="{A6ECACB3-B159-72BE-6D84-10935409D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6235" y="4807108"/>
                <a:ext cx="864000" cy="864000"/>
              </a:xfrm>
              <a:prstGeom prst="rect">
                <a:avLst/>
              </a:prstGeom>
              <a:solidFill>
                <a:schemeClr val="tx2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53972" tIns="35981" rIns="53972" bIns="35981" anchor="ctr">
                <a:noAutofit/>
              </a:bodyPr>
              <a:lstStyle/>
              <a:p>
                <a:pPr algn="ctr"/>
                <a:endParaRPr lang="en-GB" sz="10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1" name="Rechteck 121">
                <a:extLst>
                  <a:ext uri="{FF2B5EF4-FFF2-40B4-BE49-F238E27FC236}">
                    <a16:creationId xmlns:a16="http://schemas.microsoft.com/office/drawing/2014/main" id="{E4945ADE-ED64-5662-F78E-407154824FB3}"/>
                  </a:ext>
                </a:extLst>
              </p:cNvPr>
              <p:cNvSpPr/>
              <p:nvPr/>
            </p:nvSpPr>
            <p:spPr>
              <a:xfrm>
                <a:off x="5172654" y="4525492"/>
                <a:ext cx="1051161" cy="1242000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de-DE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292" name="Text Box 6">
                <a:extLst>
                  <a:ext uri="{FF2B5EF4-FFF2-40B4-BE49-F238E27FC236}">
                    <a16:creationId xmlns:a16="http://schemas.microsoft.com/office/drawing/2014/main" id="{8AC12E83-90DA-B7D1-4C8C-EFF06913878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5208573" y="4310543"/>
                <a:ext cx="971999" cy="36562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71926" rIns="0" bIns="0" anchor="t">
                <a:noAutofit/>
              </a:bodyPr>
              <a:lstStyle>
                <a:defPPr>
                  <a:defRPr lang="de-DE"/>
                </a:defPPr>
                <a:lvl1pPr>
                  <a:lnSpc>
                    <a:spcPct val="90000"/>
                  </a:lnSpc>
                  <a:spcBef>
                    <a:spcPct val="0"/>
                  </a:spcBef>
                  <a:defRPr sz="1200" b="1">
                    <a:solidFill>
                      <a:srgbClr val="3C464B"/>
                    </a:solidFill>
                    <a:latin typeface="Arial" charset="0"/>
                    <a:ea typeface="ＭＳ Ｐゴシック" pitchFamily="34" charset="-128"/>
                  </a:defRPr>
                </a:lvl1pPr>
              </a:lstStyle>
              <a:p>
                <a:pPr algn="ctr"/>
                <a:r>
                  <a:rPr lang="de-DE" altLang="en-US" sz="600" b="0" dirty="0">
                    <a:solidFill>
                      <a:schemeClr val="tx2"/>
                    </a:solidFill>
                  </a:rPr>
                  <a:t>Terminal</a:t>
                </a:r>
              </a:p>
            </p:txBody>
          </p:sp>
        </p:grpSp>
        <p:sp>
          <p:nvSpPr>
            <p:cNvPr id="285" name="Freeform 6">
              <a:extLst>
                <a:ext uri="{FF2B5EF4-FFF2-40B4-BE49-F238E27FC236}">
                  <a16:creationId xmlns:a16="http://schemas.microsoft.com/office/drawing/2014/main" id="{85AA33FB-4549-F7B5-B93D-5290670752E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579216" y="4066733"/>
              <a:ext cx="264479" cy="180000"/>
            </a:xfrm>
            <a:custGeom>
              <a:avLst/>
              <a:gdLst>
                <a:gd name="T0" fmla="*/ 1323 w 4441"/>
                <a:gd name="T1" fmla="*/ 1323 h 3024"/>
                <a:gd name="T2" fmla="*/ 1323 w 4441"/>
                <a:gd name="T3" fmla="*/ 3024 h 3024"/>
                <a:gd name="T4" fmla="*/ 0 w 4441"/>
                <a:gd name="T5" fmla="*/ 3024 h 3024"/>
                <a:gd name="T6" fmla="*/ 0 w 4441"/>
                <a:gd name="T7" fmla="*/ 1323 h 3024"/>
                <a:gd name="T8" fmla="*/ 662 w 4441"/>
                <a:gd name="T9" fmla="*/ 661 h 3024"/>
                <a:gd name="T10" fmla="*/ 1323 w 4441"/>
                <a:gd name="T11" fmla="*/ 1323 h 3024"/>
                <a:gd name="T12" fmla="*/ 4441 w 4441"/>
                <a:gd name="T13" fmla="*/ 2173 h 3024"/>
                <a:gd name="T14" fmla="*/ 4441 w 4441"/>
                <a:gd name="T15" fmla="*/ 2173 h 3024"/>
                <a:gd name="T16" fmla="*/ 4441 w 4441"/>
                <a:gd name="T17" fmla="*/ 3024 h 3024"/>
                <a:gd name="T18" fmla="*/ 3119 w 4441"/>
                <a:gd name="T19" fmla="*/ 3024 h 3024"/>
                <a:gd name="T20" fmla="*/ 3119 w 4441"/>
                <a:gd name="T21" fmla="*/ 2173 h 3024"/>
                <a:gd name="T22" fmla="*/ 3685 w 4441"/>
                <a:gd name="T23" fmla="*/ 1519 h 3024"/>
                <a:gd name="T24" fmla="*/ 3685 w 4441"/>
                <a:gd name="T25" fmla="*/ 1228 h 3024"/>
                <a:gd name="T26" fmla="*/ 3591 w 4441"/>
                <a:gd name="T27" fmla="*/ 1134 h 3024"/>
                <a:gd name="T28" fmla="*/ 2930 w 4441"/>
                <a:gd name="T29" fmla="*/ 1134 h 3024"/>
                <a:gd name="T30" fmla="*/ 2930 w 4441"/>
                <a:gd name="T31" fmla="*/ 2551 h 3024"/>
                <a:gd name="T32" fmla="*/ 2646 w 4441"/>
                <a:gd name="T33" fmla="*/ 2835 h 3024"/>
                <a:gd name="T34" fmla="*/ 2552 w 4441"/>
                <a:gd name="T35" fmla="*/ 2835 h 3024"/>
                <a:gd name="T36" fmla="*/ 2552 w 4441"/>
                <a:gd name="T37" fmla="*/ 3024 h 3024"/>
                <a:gd name="T38" fmla="*/ 1512 w 4441"/>
                <a:gd name="T39" fmla="*/ 3024 h 3024"/>
                <a:gd name="T40" fmla="*/ 1512 w 4441"/>
                <a:gd name="T41" fmla="*/ 472 h 3024"/>
                <a:gd name="T42" fmla="*/ 1514 w 4441"/>
                <a:gd name="T43" fmla="*/ 472 h 3024"/>
                <a:gd name="T44" fmla="*/ 2032 w 4441"/>
                <a:gd name="T45" fmla="*/ 0 h 3024"/>
                <a:gd name="T46" fmla="*/ 2549 w 4441"/>
                <a:gd name="T47" fmla="*/ 472 h 3024"/>
                <a:gd name="T48" fmla="*/ 2552 w 4441"/>
                <a:gd name="T49" fmla="*/ 472 h 3024"/>
                <a:gd name="T50" fmla="*/ 2552 w 4441"/>
                <a:gd name="T51" fmla="*/ 945 h 3024"/>
                <a:gd name="T52" fmla="*/ 3591 w 4441"/>
                <a:gd name="T53" fmla="*/ 945 h 3024"/>
                <a:gd name="T54" fmla="*/ 3874 w 4441"/>
                <a:gd name="T55" fmla="*/ 1228 h 3024"/>
                <a:gd name="T56" fmla="*/ 3874 w 4441"/>
                <a:gd name="T57" fmla="*/ 1519 h 3024"/>
                <a:gd name="T58" fmla="*/ 4441 w 4441"/>
                <a:gd name="T59" fmla="*/ 2173 h 3024"/>
                <a:gd name="T60" fmla="*/ 2741 w 4441"/>
                <a:gd name="T61" fmla="*/ 1984 h 3024"/>
                <a:gd name="T62" fmla="*/ 2552 w 4441"/>
                <a:gd name="T63" fmla="*/ 1984 h 3024"/>
                <a:gd name="T64" fmla="*/ 2552 w 4441"/>
                <a:gd name="T65" fmla="*/ 2646 h 3024"/>
                <a:gd name="T66" fmla="*/ 2646 w 4441"/>
                <a:gd name="T67" fmla="*/ 2646 h 3024"/>
                <a:gd name="T68" fmla="*/ 2741 w 4441"/>
                <a:gd name="T69" fmla="*/ 2551 h 3024"/>
                <a:gd name="T70" fmla="*/ 2741 w 4441"/>
                <a:gd name="T71" fmla="*/ 1984 h 3024"/>
                <a:gd name="T72" fmla="*/ 2741 w 4441"/>
                <a:gd name="T73" fmla="*/ 1134 h 3024"/>
                <a:gd name="T74" fmla="*/ 2552 w 4441"/>
                <a:gd name="T75" fmla="*/ 1134 h 3024"/>
                <a:gd name="T76" fmla="*/ 2552 w 4441"/>
                <a:gd name="T77" fmla="*/ 1795 h 3024"/>
                <a:gd name="T78" fmla="*/ 2741 w 4441"/>
                <a:gd name="T79" fmla="*/ 1795 h 3024"/>
                <a:gd name="T80" fmla="*/ 2741 w 4441"/>
                <a:gd name="T81" fmla="*/ 1134 h 3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41" h="3024">
                  <a:moveTo>
                    <a:pt x="1323" y="1323"/>
                  </a:moveTo>
                  <a:lnTo>
                    <a:pt x="1323" y="3024"/>
                  </a:lnTo>
                  <a:lnTo>
                    <a:pt x="0" y="3024"/>
                  </a:lnTo>
                  <a:lnTo>
                    <a:pt x="0" y="1323"/>
                  </a:lnTo>
                  <a:cubicBezTo>
                    <a:pt x="0" y="957"/>
                    <a:pt x="297" y="661"/>
                    <a:pt x="662" y="661"/>
                  </a:cubicBezTo>
                  <a:cubicBezTo>
                    <a:pt x="1027" y="661"/>
                    <a:pt x="1323" y="957"/>
                    <a:pt x="1323" y="1323"/>
                  </a:cubicBezTo>
                  <a:close/>
                  <a:moveTo>
                    <a:pt x="4441" y="2173"/>
                  </a:moveTo>
                  <a:lnTo>
                    <a:pt x="4441" y="2173"/>
                  </a:lnTo>
                  <a:lnTo>
                    <a:pt x="4441" y="3024"/>
                  </a:lnTo>
                  <a:lnTo>
                    <a:pt x="3119" y="3024"/>
                  </a:lnTo>
                  <a:lnTo>
                    <a:pt x="3119" y="2173"/>
                  </a:lnTo>
                  <a:cubicBezTo>
                    <a:pt x="3119" y="1840"/>
                    <a:pt x="3365" y="1564"/>
                    <a:pt x="3685" y="1519"/>
                  </a:cubicBezTo>
                  <a:lnTo>
                    <a:pt x="3685" y="1228"/>
                  </a:lnTo>
                  <a:cubicBezTo>
                    <a:pt x="3685" y="1176"/>
                    <a:pt x="3643" y="1134"/>
                    <a:pt x="3591" y="1134"/>
                  </a:cubicBezTo>
                  <a:lnTo>
                    <a:pt x="2930" y="1134"/>
                  </a:lnTo>
                  <a:lnTo>
                    <a:pt x="2930" y="2551"/>
                  </a:lnTo>
                  <a:cubicBezTo>
                    <a:pt x="2930" y="2707"/>
                    <a:pt x="2802" y="2835"/>
                    <a:pt x="2646" y="2835"/>
                  </a:cubicBezTo>
                  <a:lnTo>
                    <a:pt x="2552" y="2835"/>
                  </a:lnTo>
                  <a:lnTo>
                    <a:pt x="2552" y="3024"/>
                  </a:lnTo>
                  <a:lnTo>
                    <a:pt x="1512" y="3024"/>
                  </a:lnTo>
                  <a:lnTo>
                    <a:pt x="1512" y="472"/>
                  </a:lnTo>
                  <a:lnTo>
                    <a:pt x="1514" y="472"/>
                  </a:lnTo>
                  <a:cubicBezTo>
                    <a:pt x="1538" y="207"/>
                    <a:pt x="1761" y="0"/>
                    <a:pt x="2032" y="0"/>
                  </a:cubicBezTo>
                  <a:cubicBezTo>
                    <a:pt x="2303" y="0"/>
                    <a:pt x="2525" y="207"/>
                    <a:pt x="2549" y="472"/>
                  </a:cubicBezTo>
                  <a:lnTo>
                    <a:pt x="2552" y="472"/>
                  </a:lnTo>
                  <a:lnTo>
                    <a:pt x="2552" y="945"/>
                  </a:lnTo>
                  <a:lnTo>
                    <a:pt x="3591" y="945"/>
                  </a:lnTo>
                  <a:cubicBezTo>
                    <a:pt x="3747" y="945"/>
                    <a:pt x="3874" y="1072"/>
                    <a:pt x="3874" y="1228"/>
                  </a:cubicBezTo>
                  <a:lnTo>
                    <a:pt x="3874" y="1519"/>
                  </a:lnTo>
                  <a:cubicBezTo>
                    <a:pt x="4195" y="1564"/>
                    <a:pt x="4441" y="1840"/>
                    <a:pt x="4441" y="2173"/>
                  </a:cubicBezTo>
                  <a:close/>
                  <a:moveTo>
                    <a:pt x="2741" y="1984"/>
                  </a:moveTo>
                  <a:lnTo>
                    <a:pt x="2552" y="1984"/>
                  </a:lnTo>
                  <a:lnTo>
                    <a:pt x="2552" y="2646"/>
                  </a:lnTo>
                  <a:lnTo>
                    <a:pt x="2646" y="2646"/>
                  </a:lnTo>
                  <a:cubicBezTo>
                    <a:pt x="2698" y="2646"/>
                    <a:pt x="2741" y="2603"/>
                    <a:pt x="2741" y="2551"/>
                  </a:cubicBezTo>
                  <a:lnTo>
                    <a:pt x="2741" y="1984"/>
                  </a:lnTo>
                  <a:close/>
                  <a:moveTo>
                    <a:pt x="2741" y="1134"/>
                  </a:moveTo>
                  <a:lnTo>
                    <a:pt x="2552" y="1134"/>
                  </a:lnTo>
                  <a:lnTo>
                    <a:pt x="2552" y="1795"/>
                  </a:lnTo>
                  <a:lnTo>
                    <a:pt x="2741" y="1795"/>
                  </a:lnTo>
                  <a:lnTo>
                    <a:pt x="2741" y="113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 sz="100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6" name="Rechteck 285">
              <a:extLst>
                <a:ext uri="{FF2B5EF4-FFF2-40B4-BE49-F238E27FC236}">
                  <a16:creationId xmlns:a16="http://schemas.microsoft.com/office/drawing/2014/main" id="{6BAC80A0-46B7-8F73-66DE-513992788E89}"/>
                </a:ext>
              </a:extLst>
            </p:cNvPr>
            <p:cNvSpPr/>
            <p:nvPr/>
          </p:nvSpPr>
          <p:spPr bwMode="auto">
            <a:xfrm>
              <a:off x="4756610" y="4160322"/>
              <a:ext cx="95933" cy="109086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87" name="Rechteck 286">
              <a:extLst>
                <a:ext uri="{FF2B5EF4-FFF2-40B4-BE49-F238E27FC236}">
                  <a16:creationId xmlns:a16="http://schemas.microsoft.com/office/drawing/2014/main" id="{477091AA-EB25-2BB7-0ABC-8DDACAA5A0E8}"/>
                </a:ext>
              </a:extLst>
            </p:cNvPr>
            <p:cNvSpPr/>
            <p:nvPr/>
          </p:nvSpPr>
          <p:spPr bwMode="auto">
            <a:xfrm>
              <a:off x="4519722" y="4245504"/>
              <a:ext cx="252000" cy="1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88" name="Rechteck 287">
              <a:extLst>
                <a:ext uri="{FF2B5EF4-FFF2-40B4-BE49-F238E27FC236}">
                  <a16:creationId xmlns:a16="http://schemas.microsoft.com/office/drawing/2014/main" id="{B5C41AC5-04AD-3E5D-4041-83769F685126}"/>
                </a:ext>
              </a:extLst>
            </p:cNvPr>
            <p:cNvSpPr/>
            <p:nvPr/>
          </p:nvSpPr>
          <p:spPr bwMode="auto">
            <a:xfrm>
              <a:off x="4747854" y="4260992"/>
              <a:ext cx="18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89" name="Flussdiagramm: Manuelle Eingabe 288">
              <a:extLst>
                <a:ext uri="{FF2B5EF4-FFF2-40B4-BE49-F238E27FC236}">
                  <a16:creationId xmlns:a16="http://schemas.microsoft.com/office/drawing/2014/main" id="{C7ED55B5-1999-B410-793E-02E24E1944AD}"/>
                </a:ext>
              </a:extLst>
            </p:cNvPr>
            <p:cNvSpPr/>
            <p:nvPr/>
          </p:nvSpPr>
          <p:spPr bwMode="auto">
            <a:xfrm rot="16200000">
              <a:off x="4778434" y="4222227"/>
              <a:ext cx="108000" cy="108000"/>
            </a:xfrm>
            <a:prstGeom prst="flowChartManualInpu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293" name="Gruppieren 292">
            <a:extLst>
              <a:ext uri="{FF2B5EF4-FFF2-40B4-BE49-F238E27FC236}">
                <a16:creationId xmlns:a16="http://schemas.microsoft.com/office/drawing/2014/main" id="{94698BB9-8773-9041-3226-E4C74591539D}"/>
              </a:ext>
            </a:extLst>
          </p:cNvPr>
          <p:cNvGrpSpPr/>
          <p:nvPr/>
        </p:nvGrpSpPr>
        <p:grpSpPr>
          <a:xfrm>
            <a:off x="6605147" y="69798"/>
            <a:ext cx="474202" cy="635957"/>
            <a:chOff x="4813006" y="3669960"/>
            <a:chExt cx="524802" cy="695260"/>
          </a:xfrm>
        </p:grpSpPr>
        <p:grpSp>
          <p:nvGrpSpPr>
            <p:cNvPr id="294" name="Group 110">
              <a:extLst>
                <a:ext uri="{FF2B5EF4-FFF2-40B4-BE49-F238E27FC236}">
                  <a16:creationId xmlns:a16="http://schemas.microsoft.com/office/drawing/2014/main" id="{F0556FA3-EF7D-47A8-A988-E0467B313837}"/>
                </a:ext>
              </a:extLst>
            </p:cNvPr>
            <p:cNvGrpSpPr/>
            <p:nvPr/>
          </p:nvGrpSpPr>
          <p:grpSpPr>
            <a:xfrm>
              <a:off x="4813006" y="3669960"/>
              <a:ext cx="524802" cy="695260"/>
              <a:chOff x="2457977" y="3547255"/>
              <a:chExt cx="1051161" cy="1392583"/>
            </a:xfrm>
          </p:grpSpPr>
          <p:sp>
            <p:nvSpPr>
              <p:cNvPr id="299" name="Rectangle 209">
                <a:extLst>
                  <a:ext uri="{FF2B5EF4-FFF2-40B4-BE49-F238E27FC236}">
                    <a16:creationId xmlns:a16="http://schemas.microsoft.com/office/drawing/2014/main" id="{699D9576-DE0F-7AEB-98EC-5628343A4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1556" y="3978695"/>
                <a:ext cx="864000" cy="864000"/>
              </a:xfrm>
              <a:prstGeom prst="rect">
                <a:avLst/>
              </a:prstGeom>
              <a:solidFill>
                <a:schemeClr val="tx2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53972" tIns="35981" rIns="53972" bIns="35981" anchor="ctr">
                <a:noAutofit/>
              </a:bodyPr>
              <a:lstStyle/>
              <a:p>
                <a:pPr algn="ctr"/>
                <a:endParaRPr lang="en-GB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0" name="Rechteck 78">
                <a:extLst>
                  <a:ext uri="{FF2B5EF4-FFF2-40B4-BE49-F238E27FC236}">
                    <a16:creationId xmlns:a16="http://schemas.microsoft.com/office/drawing/2014/main" id="{E5BCF6C6-E18A-E8C2-5DF1-1DC6931EC21E}"/>
                  </a:ext>
                </a:extLst>
              </p:cNvPr>
              <p:cNvSpPr/>
              <p:nvPr/>
            </p:nvSpPr>
            <p:spPr>
              <a:xfrm>
                <a:off x="2457977" y="3697838"/>
                <a:ext cx="1051161" cy="1242000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de-DE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301" name="Text Box 6">
                <a:extLst>
                  <a:ext uri="{FF2B5EF4-FFF2-40B4-BE49-F238E27FC236}">
                    <a16:creationId xmlns:a16="http://schemas.microsoft.com/office/drawing/2014/main" id="{5FB67F7D-491A-0CB1-2CB3-76B3211B0C8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541168" y="3547255"/>
                <a:ext cx="884781" cy="30318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71926" rIns="0" bIns="0" anchor="ctr">
                <a:noAutofit/>
              </a:bodyPr>
              <a:lstStyle>
                <a:defPPr>
                  <a:defRPr lang="de-DE"/>
                </a:defPPr>
                <a:lvl1pPr>
                  <a:lnSpc>
                    <a:spcPct val="90000"/>
                  </a:lnSpc>
                  <a:spcBef>
                    <a:spcPct val="0"/>
                  </a:spcBef>
                  <a:defRPr sz="1200" b="1">
                    <a:solidFill>
                      <a:srgbClr val="3C464B"/>
                    </a:solidFill>
                    <a:latin typeface="Arial" charset="0"/>
                    <a:ea typeface="ＭＳ Ｐゴシック" pitchFamily="34" charset="-128"/>
                  </a:defRPr>
                </a:lvl1pPr>
              </a:lstStyle>
              <a:p>
                <a:pPr algn="ctr"/>
                <a:r>
                  <a:rPr lang="en-US" altLang="en-US" sz="600" b="0" dirty="0">
                    <a:solidFill>
                      <a:schemeClr val="tx2"/>
                    </a:solidFill>
                  </a:rPr>
                  <a:t>Shipping</a:t>
                </a:r>
              </a:p>
            </p:txBody>
          </p:sp>
        </p:grpSp>
        <p:grpSp>
          <p:nvGrpSpPr>
            <p:cNvPr id="295" name="Gruppieren 294">
              <a:extLst>
                <a:ext uri="{FF2B5EF4-FFF2-40B4-BE49-F238E27FC236}">
                  <a16:creationId xmlns:a16="http://schemas.microsoft.com/office/drawing/2014/main" id="{FA8A567E-A313-18CA-E9B5-F8F36BCC7DEA}"/>
                </a:ext>
              </a:extLst>
            </p:cNvPr>
            <p:cNvGrpSpPr/>
            <p:nvPr/>
          </p:nvGrpSpPr>
          <p:grpSpPr>
            <a:xfrm>
              <a:off x="4907257" y="3959505"/>
              <a:ext cx="347862" cy="281322"/>
              <a:chOff x="1692459" y="3501008"/>
              <a:chExt cx="1130683" cy="914400"/>
            </a:xfrm>
          </p:grpSpPr>
          <p:pic>
            <p:nvPicPr>
              <p:cNvPr id="296" name="Grafik 295" descr="Fracht mit einfarbiger Füllung">
                <a:extLst>
                  <a:ext uri="{FF2B5EF4-FFF2-40B4-BE49-F238E27FC236}">
                    <a16:creationId xmlns:a16="http://schemas.microsoft.com/office/drawing/2014/main" id="{38A65943-27EA-C736-DC75-E6211C3EAB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692459" y="3501008"/>
                <a:ext cx="1130683" cy="914400"/>
              </a:xfrm>
              <a:prstGeom prst="rect">
                <a:avLst/>
              </a:prstGeom>
            </p:spPr>
          </p:pic>
          <p:sp>
            <p:nvSpPr>
              <p:cNvPr id="297" name="Rechteck 296">
                <a:extLst>
                  <a:ext uri="{FF2B5EF4-FFF2-40B4-BE49-F238E27FC236}">
                    <a16:creationId xmlns:a16="http://schemas.microsoft.com/office/drawing/2014/main" id="{C620AC71-E763-FFFA-3DF6-2D9F236DB5E6}"/>
                  </a:ext>
                </a:extLst>
              </p:cNvPr>
              <p:cNvSpPr/>
              <p:nvPr/>
            </p:nvSpPr>
            <p:spPr>
              <a:xfrm>
                <a:off x="2033151" y="3788867"/>
                <a:ext cx="533660" cy="21602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de-DE" sz="28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8" name="Freeform 38">
                <a:extLst>
                  <a:ext uri="{FF2B5EF4-FFF2-40B4-BE49-F238E27FC236}">
                    <a16:creationId xmlns:a16="http://schemas.microsoft.com/office/drawing/2014/main" id="{0572B5EF-8E0E-884C-BA1B-E885524D0C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61974" y="3757803"/>
                <a:ext cx="683997" cy="288002"/>
              </a:xfrm>
              <a:custGeom>
                <a:avLst/>
                <a:gdLst>
                  <a:gd name="T0" fmla="*/ 51 w 98"/>
                  <a:gd name="T1" fmla="*/ 27 h 41"/>
                  <a:gd name="T2" fmla="*/ 47 w 98"/>
                  <a:gd name="T3" fmla="*/ 27 h 41"/>
                  <a:gd name="T4" fmla="*/ 47 w 98"/>
                  <a:gd name="T5" fmla="*/ 19 h 41"/>
                  <a:gd name="T6" fmla="*/ 40 w 98"/>
                  <a:gd name="T7" fmla="*/ 19 h 41"/>
                  <a:gd name="T8" fmla="*/ 40 w 98"/>
                  <a:gd name="T9" fmla="*/ 27 h 41"/>
                  <a:gd name="T10" fmla="*/ 36 w 98"/>
                  <a:gd name="T11" fmla="*/ 27 h 41"/>
                  <a:gd name="T12" fmla="*/ 36 w 98"/>
                  <a:gd name="T13" fmla="*/ 8 h 41"/>
                  <a:gd name="T14" fmla="*/ 40 w 98"/>
                  <a:gd name="T15" fmla="*/ 8 h 41"/>
                  <a:gd name="T16" fmla="*/ 40 w 98"/>
                  <a:gd name="T17" fmla="*/ 16 h 41"/>
                  <a:gd name="T18" fmla="*/ 47 w 98"/>
                  <a:gd name="T19" fmla="*/ 16 h 41"/>
                  <a:gd name="T20" fmla="*/ 47 w 98"/>
                  <a:gd name="T21" fmla="*/ 8 h 41"/>
                  <a:gd name="T22" fmla="*/ 51 w 98"/>
                  <a:gd name="T23" fmla="*/ 8 h 41"/>
                  <a:gd name="T24" fmla="*/ 51 w 98"/>
                  <a:gd name="T25" fmla="*/ 27 h 41"/>
                  <a:gd name="T26" fmla="*/ 97 w 98"/>
                  <a:gd name="T27" fmla="*/ 12 h 41"/>
                  <a:gd name="T28" fmla="*/ 94 w 98"/>
                  <a:gd name="T29" fmla="*/ 12 h 41"/>
                  <a:gd name="T30" fmla="*/ 86 w 98"/>
                  <a:gd name="T31" fmla="*/ 0 h 41"/>
                  <a:gd name="T32" fmla="*/ 12 w 98"/>
                  <a:gd name="T33" fmla="*/ 0 h 41"/>
                  <a:gd name="T34" fmla="*/ 4 w 98"/>
                  <a:gd name="T35" fmla="*/ 12 h 41"/>
                  <a:gd name="T36" fmla="*/ 1 w 98"/>
                  <a:gd name="T37" fmla="*/ 12 h 41"/>
                  <a:gd name="T38" fmla="*/ 0 w 98"/>
                  <a:gd name="T39" fmla="*/ 18 h 41"/>
                  <a:gd name="T40" fmla="*/ 1 w 98"/>
                  <a:gd name="T41" fmla="*/ 24 h 41"/>
                  <a:gd name="T42" fmla="*/ 4 w 98"/>
                  <a:gd name="T43" fmla="*/ 24 h 41"/>
                  <a:gd name="T44" fmla="*/ 12 w 98"/>
                  <a:gd name="T45" fmla="*/ 36 h 41"/>
                  <a:gd name="T46" fmla="*/ 22 w 98"/>
                  <a:gd name="T47" fmla="*/ 36 h 41"/>
                  <a:gd name="T48" fmla="*/ 22 w 98"/>
                  <a:gd name="T49" fmla="*/ 41 h 41"/>
                  <a:gd name="T50" fmla="*/ 30 w 98"/>
                  <a:gd name="T51" fmla="*/ 41 h 41"/>
                  <a:gd name="T52" fmla="*/ 30 w 98"/>
                  <a:gd name="T53" fmla="*/ 36 h 41"/>
                  <a:gd name="T54" fmla="*/ 68 w 98"/>
                  <a:gd name="T55" fmla="*/ 36 h 41"/>
                  <a:gd name="T56" fmla="*/ 68 w 98"/>
                  <a:gd name="T57" fmla="*/ 41 h 41"/>
                  <a:gd name="T58" fmla="*/ 76 w 98"/>
                  <a:gd name="T59" fmla="*/ 41 h 41"/>
                  <a:gd name="T60" fmla="*/ 76 w 98"/>
                  <a:gd name="T61" fmla="*/ 36 h 41"/>
                  <a:gd name="T62" fmla="*/ 86 w 98"/>
                  <a:gd name="T63" fmla="*/ 36 h 41"/>
                  <a:gd name="T64" fmla="*/ 94 w 98"/>
                  <a:gd name="T65" fmla="*/ 24 h 41"/>
                  <a:gd name="T66" fmla="*/ 97 w 98"/>
                  <a:gd name="T67" fmla="*/ 24 h 41"/>
                  <a:gd name="T68" fmla="*/ 98 w 98"/>
                  <a:gd name="T69" fmla="*/ 18 h 41"/>
                  <a:gd name="T70" fmla="*/ 97 w 98"/>
                  <a:gd name="T71" fmla="*/ 12 h 41"/>
                  <a:gd name="T72" fmla="*/ 65 w 98"/>
                  <a:gd name="T73" fmla="*/ 31 h 41"/>
                  <a:gd name="T74" fmla="*/ 56 w 98"/>
                  <a:gd name="T75" fmla="*/ 31 h 41"/>
                  <a:gd name="T76" fmla="*/ 56 w 98"/>
                  <a:gd name="T77" fmla="*/ 29 h 41"/>
                  <a:gd name="T78" fmla="*/ 62 w 98"/>
                  <a:gd name="T79" fmla="*/ 22 h 41"/>
                  <a:gd name="T80" fmla="*/ 60 w 98"/>
                  <a:gd name="T81" fmla="*/ 20 h 41"/>
                  <a:gd name="T82" fmla="*/ 57 w 98"/>
                  <a:gd name="T83" fmla="*/ 21 h 41"/>
                  <a:gd name="T84" fmla="*/ 57 w 98"/>
                  <a:gd name="T85" fmla="*/ 21 h 41"/>
                  <a:gd name="T86" fmla="*/ 56 w 98"/>
                  <a:gd name="T87" fmla="*/ 19 h 41"/>
                  <a:gd name="T88" fmla="*/ 60 w 98"/>
                  <a:gd name="T89" fmla="*/ 18 h 41"/>
                  <a:gd name="T90" fmla="*/ 65 w 98"/>
                  <a:gd name="T91" fmla="*/ 22 h 41"/>
                  <a:gd name="T92" fmla="*/ 62 w 98"/>
                  <a:gd name="T93" fmla="*/ 27 h 41"/>
                  <a:gd name="T94" fmla="*/ 60 w 98"/>
                  <a:gd name="T95" fmla="*/ 29 h 41"/>
                  <a:gd name="T96" fmla="*/ 65 w 98"/>
                  <a:gd name="T97" fmla="*/ 29 h 41"/>
                  <a:gd name="T98" fmla="*/ 65 w 98"/>
                  <a:gd name="T99" fmla="*/ 3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8" h="41">
                    <a:moveTo>
                      <a:pt x="51" y="27"/>
                    </a:moveTo>
                    <a:cubicBezTo>
                      <a:pt x="47" y="27"/>
                      <a:pt x="47" y="27"/>
                      <a:pt x="47" y="27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8"/>
                      <a:pt x="51" y="8"/>
                      <a:pt x="51" y="8"/>
                    </a:cubicBezTo>
                    <a:lnTo>
                      <a:pt x="51" y="27"/>
                    </a:lnTo>
                    <a:close/>
                    <a:moveTo>
                      <a:pt x="97" y="12"/>
                    </a:moveTo>
                    <a:cubicBezTo>
                      <a:pt x="94" y="12"/>
                      <a:pt x="94" y="12"/>
                      <a:pt x="94" y="12"/>
                    </a:cubicBezTo>
                    <a:cubicBezTo>
                      <a:pt x="93" y="5"/>
                      <a:pt x="90" y="0"/>
                      <a:pt x="86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5" y="5"/>
                      <a:pt x="4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0" y="15"/>
                      <a:pt x="0" y="18"/>
                    </a:cubicBezTo>
                    <a:cubicBezTo>
                      <a:pt x="0" y="21"/>
                      <a:pt x="1" y="24"/>
                      <a:pt x="1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5" y="31"/>
                      <a:pt x="9" y="36"/>
                      <a:pt x="12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68" y="36"/>
                      <a:pt x="68" y="36"/>
                      <a:pt x="68" y="36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76" y="41"/>
                      <a:pt x="76" y="41"/>
                      <a:pt x="76" y="41"/>
                    </a:cubicBezTo>
                    <a:cubicBezTo>
                      <a:pt x="76" y="36"/>
                      <a:pt x="76" y="36"/>
                      <a:pt x="76" y="36"/>
                    </a:cubicBezTo>
                    <a:cubicBezTo>
                      <a:pt x="86" y="36"/>
                      <a:pt x="86" y="36"/>
                      <a:pt x="86" y="36"/>
                    </a:cubicBezTo>
                    <a:cubicBezTo>
                      <a:pt x="90" y="36"/>
                      <a:pt x="93" y="31"/>
                      <a:pt x="94" y="24"/>
                    </a:cubicBezTo>
                    <a:cubicBezTo>
                      <a:pt x="97" y="24"/>
                      <a:pt x="97" y="24"/>
                      <a:pt x="97" y="24"/>
                    </a:cubicBezTo>
                    <a:cubicBezTo>
                      <a:pt x="97" y="24"/>
                      <a:pt x="98" y="21"/>
                      <a:pt x="98" y="18"/>
                    </a:cubicBezTo>
                    <a:cubicBezTo>
                      <a:pt x="98" y="15"/>
                      <a:pt x="97" y="12"/>
                      <a:pt x="97" y="12"/>
                    </a:cubicBezTo>
                    <a:moveTo>
                      <a:pt x="65" y="31"/>
                    </a:moveTo>
                    <a:cubicBezTo>
                      <a:pt x="56" y="31"/>
                      <a:pt x="56" y="31"/>
                      <a:pt x="56" y="31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60" y="25"/>
                      <a:pt x="62" y="23"/>
                      <a:pt x="62" y="22"/>
                    </a:cubicBezTo>
                    <a:cubicBezTo>
                      <a:pt x="62" y="21"/>
                      <a:pt x="61" y="20"/>
                      <a:pt x="60" y="20"/>
                    </a:cubicBezTo>
                    <a:cubicBezTo>
                      <a:pt x="59" y="20"/>
                      <a:pt x="58" y="21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7" y="18"/>
                      <a:pt x="59" y="18"/>
                      <a:pt x="60" y="18"/>
                    </a:cubicBezTo>
                    <a:cubicBezTo>
                      <a:pt x="63" y="18"/>
                      <a:pt x="65" y="19"/>
                      <a:pt x="65" y="22"/>
                    </a:cubicBezTo>
                    <a:cubicBezTo>
                      <a:pt x="65" y="23"/>
                      <a:pt x="64" y="25"/>
                      <a:pt x="62" y="27"/>
                    </a:cubicBezTo>
                    <a:cubicBezTo>
                      <a:pt x="61" y="28"/>
                      <a:pt x="61" y="28"/>
                      <a:pt x="60" y="29"/>
                    </a:cubicBezTo>
                    <a:cubicBezTo>
                      <a:pt x="65" y="29"/>
                      <a:pt x="65" y="29"/>
                      <a:pt x="65" y="29"/>
                    </a:cubicBezTo>
                    <a:lnTo>
                      <a:pt x="65" y="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44" tIns="45672" rIns="91344" bIns="45672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de-DE" sz="10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302" name="Gruppieren 116">
            <a:extLst>
              <a:ext uri="{FF2B5EF4-FFF2-40B4-BE49-F238E27FC236}">
                <a16:creationId xmlns:a16="http://schemas.microsoft.com/office/drawing/2014/main" id="{470CD7B7-6C19-08A5-91A5-F4CF608DD0A0}"/>
              </a:ext>
            </a:extLst>
          </p:cNvPr>
          <p:cNvGrpSpPr/>
          <p:nvPr/>
        </p:nvGrpSpPr>
        <p:grpSpPr>
          <a:xfrm>
            <a:off x="6576566" y="2838184"/>
            <a:ext cx="474201" cy="631625"/>
            <a:chOff x="4510338" y="4933910"/>
            <a:chExt cx="1051161" cy="1383101"/>
          </a:xfrm>
        </p:grpSpPr>
        <p:grpSp>
          <p:nvGrpSpPr>
            <p:cNvPr id="303" name="Gruppieren 117">
              <a:extLst>
                <a:ext uri="{FF2B5EF4-FFF2-40B4-BE49-F238E27FC236}">
                  <a16:creationId xmlns:a16="http://schemas.microsoft.com/office/drawing/2014/main" id="{933A1788-77AB-1F72-A1E7-EB52D197F4B4}"/>
                </a:ext>
              </a:extLst>
            </p:cNvPr>
            <p:cNvGrpSpPr/>
            <p:nvPr/>
          </p:nvGrpSpPr>
          <p:grpSpPr>
            <a:xfrm>
              <a:off x="4510338" y="4933910"/>
              <a:ext cx="1051161" cy="1383101"/>
              <a:chOff x="5172654" y="4384391"/>
              <a:chExt cx="1051161" cy="1383101"/>
            </a:xfrm>
          </p:grpSpPr>
          <p:sp>
            <p:nvSpPr>
              <p:cNvPr id="305" name="Rectangle 209">
                <a:extLst>
                  <a:ext uri="{FF2B5EF4-FFF2-40B4-BE49-F238E27FC236}">
                    <a16:creationId xmlns:a16="http://schemas.microsoft.com/office/drawing/2014/main" id="{FBF9A62B-1918-A517-47CF-FEE2322C39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6235" y="4807108"/>
                <a:ext cx="864000" cy="864000"/>
              </a:xfrm>
              <a:prstGeom prst="rect">
                <a:avLst/>
              </a:prstGeom>
              <a:solidFill>
                <a:schemeClr val="tx2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53972" tIns="35981" rIns="53972" bIns="35981" anchor="ctr">
                <a:noAutofit/>
              </a:bodyPr>
              <a:lstStyle/>
              <a:p>
                <a:pPr algn="ctr"/>
                <a:endParaRPr lang="en-GB" sz="10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06" name="Rechteck 121">
                <a:extLst>
                  <a:ext uri="{FF2B5EF4-FFF2-40B4-BE49-F238E27FC236}">
                    <a16:creationId xmlns:a16="http://schemas.microsoft.com/office/drawing/2014/main" id="{95A324F2-20D4-8168-89C8-87077589D293}"/>
                  </a:ext>
                </a:extLst>
              </p:cNvPr>
              <p:cNvSpPr/>
              <p:nvPr/>
            </p:nvSpPr>
            <p:spPr>
              <a:xfrm>
                <a:off x="5172654" y="4525492"/>
                <a:ext cx="1051161" cy="1242000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de-DE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307" name="Text Box 6">
                <a:extLst>
                  <a:ext uri="{FF2B5EF4-FFF2-40B4-BE49-F238E27FC236}">
                    <a16:creationId xmlns:a16="http://schemas.microsoft.com/office/drawing/2014/main" id="{B4D8623B-A61A-7F77-C81B-F23D4817D44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5208573" y="4384391"/>
                <a:ext cx="972000" cy="24709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71926" rIns="0" bIns="0" anchor="ctr">
                <a:noAutofit/>
              </a:bodyPr>
              <a:lstStyle>
                <a:defPPr>
                  <a:defRPr lang="de-DE"/>
                </a:defPPr>
                <a:lvl1pPr>
                  <a:lnSpc>
                    <a:spcPct val="90000"/>
                  </a:lnSpc>
                  <a:spcBef>
                    <a:spcPct val="0"/>
                  </a:spcBef>
                  <a:defRPr sz="1200" b="1">
                    <a:solidFill>
                      <a:srgbClr val="3C464B"/>
                    </a:solidFill>
                    <a:latin typeface="Arial" charset="0"/>
                    <a:ea typeface="ＭＳ Ｐゴシック" pitchFamily="34" charset="-128"/>
                  </a:defRPr>
                </a:lvl1pPr>
              </a:lstStyle>
              <a:p>
                <a:pPr algn="ctr"/>
                <a:r>
                  <a:rPr lang="de-DE" altLang="en-US" sz="600" dirty="0">
                    <a:solidFill>
                      <a:schemeClr val="tx2"/>
                    </a:solidFill>
                  </a:rPr>
                  <a:t>H2 </a:t>
                </a:r>
                <a:r>
                  <a:rPr lang="en-US" altLang="en-US" sz="600" dirty="0">
                    <a:solidFill>
                      <a:schemeClr val="tx2"/>
                    </a:solidFill>
                  </a:rPr>
                  <a:t>storage</a:t>
                </a:r>
              </a:p>
            </p:txBody>
          </p:sp>
        </p:grpSp>
        <p:sp>
          <p:nvSpPr>
            <p:cNvPr id="304" name="Freeform 38">
              <a:extLst>
                <a:ext uri="{FF2B5EF4-FFF2-40B4-BE49-F238E27FC236}">
                  <a16:creationId xmlns:a16="http://schemas.microsoft.com/office/drawing/2014/main" id="{70EAA97D-E316-71C1-D724-8D0A7CF4D8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15411" y="5659196"/>
              <a:ext cx="641016" cy="268148"/>
            </a:xfrm>
            <a:custGeom>
              <a:avLst/>
              <a:gdLst>
                <a:gd name="T0" fmla="*/ 51 w 98"/>
                <a:gd name="T1" fmla="*/ 27 h 41"/>
                <a:gd name="T2" fmla="*/ 47 w 98"/>
                <a:gd name="T3" fmla="*/ 27 h 41"/>
                <a:gd name="T4" fmla="*/ 47 w 98"/>
                <a:gd name="T5" fmla="*/ 19 h 41"/>
                <a:gd name="T6" fmla="*/ 40 w 98"/>
                <a:gd name="T7" fmla="*/ 19 h 41"/>
                <a:gd name="T8" fmla="*/ 40 w 98"/>
                <a:gd name="T9" fmla="*/ 27 h 41"/>
                <a:gd name="T10" fmla="*/ 36 w 98"/>
                <a:gd name="T11" fmla="*/ 27 h 41"/>
                <a:gd name="T12" fmla="*/ 36 w 98"/>
                <a:gd name="T13" fmla="*/ 8 h 41"/>
                <a:gd name="T14" fmla="*/ 40 w 98"/>
                <a:gd name="T15" fmla="*/ 8 h 41"/>
                <a:gd name="T16" fmla="*/ 40 w 98"/>
                <a:gd name="T17" fmla="*/ 16 h 41"/>
                <a:gd name="T18" fmla="*/ 47 w 98"/>
                <a:gd name="T19" fmla="*/ 16 h 41"/>
                <a:gd name="T20" fmla="*/ 47 w 98"/>
                <a:gd name="T21" fmla="*/ 8 h 41"/>
                <a:gd name="T22" fmla="*/ 51 w 98"/>
                <a:gd name="T23" fmla="*/ 8 h 41"/>
                <a:gd name="T24" fmla="*/ 51 w 98"/>
                <a:gd name="T25" fmla="*/ 27 h 41"/>
                <a:gd name="T26" fmla="*/ 97 w 98"/>
                <a:gd name="T27" fmla="*/ 12 h 41"/>
                <a:gd name="T28" fmla="*/ 94 w 98"/>
                <a:gd name="T29" fmla="*/ 12 h 41"/>
                <a:gd name="T30" fmla="*/ 86 w 98"/>
                <a:gd name="T31" fmla="*/ 0 h 41"/>
                <a:gd name="T32" fmla="*/ 12 w 98"/>
                <a:gd name="T33" fmla="*/ 0 h 41"/>
                <a:gd name="T34" fmla="*/ 4 w 98"/>
                <a:gd name="T35" fmla="*/ 12 h 41"/>
                <a:gd name="T36" fmla="*/ 1 w 98"/>
                <a:gd name="T37" fmla="*/ 12 h 41"/>
                <a:gd name="T38" fmla="*/ 0 w 98"/>
                <a:gd name="T39" fmla="*/ 18 h 41"/>
                <a:gd name="T40" fmla="*/ 1 w 98"/>
                <a:gd name="T41" fmla="*/ 24 h 41"/>
                <a:gd name="T42" fmla="*/ 4 w 98"/>
                <a:gd name="T43" fmla="*/ 24 h 41"/>
                <a:gd name="T44" fmla="*/ 12 w 98"/>
                <a:gd name="T45" fmla="*/ 36 h 41"/>
                <a:gd name="T46" fmla="*/ 22 w 98"/>
                <a:gd name="T47" fmla="*/ 36 h 41"/>
                <a:gd name="T48" fmla="*/ 22 w 98"/>
                <a:gd name="T49" fmla="*/ 41 h 41"/>
                <a:gd name="T50" fmla="*/ 30 w 98"/>
                <a:gd name="T51" fmla="*/ 41 h 41"/>
                <a:gd name="T52" fmla="*/ 30 w 98"/>
                <a:gd name="T53" fmla="*/ 36 h 41"/>
                <a:gd name="T54" fmla="*/ 68 w 98"/>
                <a:gd name="T55" fmla="*/ 36 h 41"/>
                <a:gd name="T56" fmla="*/ 68 w 98"/>
                <a:gd name="T57" fmla="*/ 41 h 41"/>
                <a:gd name="T58" fmla="*/ 76 w 98"/>
                <a:gd name="T59" fmla="*/ 41 h 41"/>
                <a:gd name="T60" fmla="*/ 76 w 98"/>
                <a:gd name="T61" fmla="*/ 36 h 41"/>
                <a:gd name="T62" fmla="*/ 86 w 98"/>
                <a:gd name="T63" fmla="*/ 36 h 41"/>
                <a:gd name="T64" fmla="*/ 94 w 98"/>
                <a:gd name="T65" fmla="*/ 24 h 41"/>
                <a:gd name="T66" fmla="*/ 97 w 98"/>
                <a:gd name="T67" fmla="*/ 24 h 41"/>
                <a:gd name="T68" fmla="*/ 98 w 98"/>
                <a:gd name="T69" fmla="*/ 18 h 41"/>
                <a:gd name="T70" fmla="*/ 97 w 98"/>
                <a:gd name="T71" fmla="*/ 12 h 41"/>
                <a:gd name="T72" fmla="*/ 65 w 98"/>
                <a:gd name="T73" fmla="*/ 31 h 41"/>
                <a:gd name="T74" fmla="*/ 56 w 98"/>
                <a:gd name="T75" fmla="*/ 31 h 41"/>
                <a:gd name="T76" fmla="*/ 56 w 98"/>
                <a:gd name="T77" fmla="*/ 29 h 41"/>
                <a:gd name="T78" fmla="*/ 62 w 98"/>
                <a:gd name="T79" fmla="*/ 22 h 41"/>
                <a:gd name="T80" fmla="*/ 60 w 98"/>
                <a:gd name="T81" fmla="*/ 20 h 41"/>
                <a:gd name="T82" fmla="*/ 57 w 98"/>
                <a:gd name="T83" fmla="*/ 21 h 41"/>
                <a:gd name="T84" fmla="*/ 57 w 98"/>
                <a:gd name="T85" fmla="*/ 21 h 41"/>
                <a:gd name="T86" fmla="*/ 56 w 98"/>
                <a:gd name="T87" fmla="*/ 19 h 41"/>
                <a:gd name="T88" fmla="*/ 60 w 98"/>
                <a:gd name="T89" fmla="*/ 18 h 41"/>
                <a:gd name="T90" fmla="*/ 65 w 98"/>
                <a:gd name="T91" fmla="*/ 22 h 41"/>
                <a:gd name="T92" fmla="*/ 62 w 98"/>
                <a:gd name="T93" fmla="*/ 27 h 41"/>
                <a:gd name="T94" fmla="*/ 60 w 98"/>
                <a:gd name="T95" fmla="*/ 29 h 41"/>
                <a:gd name="T96" fmla="*/ 65 w 98"/>
                <a:gd name="T97" fmla="*/ 29 h 41"/>
                <a:gd name="T98" fmla="*/ 65 w 98"/>
                <a:gd name="T99" fmla="*/ 3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8" h="41">
                  <a:moveTo>
                    <a:pt x="51" y="27"/>
                  </a:moveTo>
                  <a:cubicBezTo>
                    <a:pt x="47" y="27"/>
                    <a:pt x="47" y="27"/>
                    <a:pt x="47" y="27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51" y="8"/>
                    <a:pt x="51" y="8"/>
                    <a:pt x="51" y="8"/>
                  </a:cubicBezTo>
                  <a:lnTo>
                    <a:pt x="51" y="27"/>
                  </a:lnTo>
                  <a:close/>
                  <a:moveTo>
                    <a:pt x="97" y="12"/>
                  </a:moveTo>
                  <a:cubicBezTo>
                    <a:pt x="94" y="12"/>
                    <a:pt x="94" y="12"/>
                    <a:pt x="94" y="12"/>
                  </a:cubicBezTo>
                  <a:cubicBezTo>
                    <a:pt x="93" y="5"/>
                    <a:pt x="90" y="0"/>
                    <a:pt x="8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0"/>
                    <a:pt x="5" y="5"/>
                    <a:pt x="4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0" y="15"/>
                    <a:pt x="0" y="18"/>
                  </a:cubicBezTo>
                  <a:cubicBezTo>
                    <a:pt x="0" y="21"/>
                    <a:pt x="1" y="24"/>
                    <a:pt x="1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31"/>
                    <a:pt x="9" y="36"/>
                    <a:pt x="12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86" y="36"/>
                    <a:pt x="86" y="36"/>
                    <a:pt x="86" y="36"/>
                  </a:cubicBezTo>
                  <a:cubicBezTo>
                    <a:pt x="90" y="36"/>
                    <a:pt x="93" y="31"/>
                    <a:pt x="94" y="24"/>
                  </a:cubicBezTo>
                  <a:cubicBezTo>
                    <a:pt x="97" y="24"/>
                    <a:pt x="97" y="24"/>
                    <a:pt x="97" y="24"/>
                  </a:cubicBezTo>
                  <a:cubicBezTo>
                    <a:pt x="97" y="24"/>
                    <a:pt x="98" y="21"/>
                    <a:pt x="98" y="18"/>
                  </a:cubicBezTo>
                  <a:cubicBezTo>
                    <a:pt x="98" y="15"/>
                    <a:pt x="97" y="12"/>
                    <a:pt x="97" y="12"/>
                  </a:cubicBezTo>
                  <a:moveTo>
                    <a:pt x="65" y="31"/>
                  </a:moveTo>
                  <a:cubicBezTo>
                    <a:pt x="56" y="31"/>
                    <a:pt x="56" y="31"/>
                    <a:pt x="56" y="31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60" y="25"/>
                    <a:pt x="62" y="23"/>
                    <a:pt x="62" y="22"/>
                  </a:cubicBezTo>
                  <a:cubicBezTo>
                    <a:pt x="62" y="21"/>
                    <a:pt x="61" y="20"/>
                    <a:pt x="60" y="20"/>
                  </a:cubicBezTo>
                  <a:cubicBezTo>
                    <a:pt x="59" y="20"/>
                    <a:pt x="58" y="21"/>
                    <a:pt x="57" y="21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57" y="18"/>
                    <a:pt x="59" y="18"/>
                    <a:pt x="60" y="18"/>
                  </a:cubicBezTo>
                  <a:cubicBezTo>
                    <a:pt x="63" y="18"/>
                    <a:pt x="65" y="19"/>
                    <a:pt x="65" y="22"/>
                  </a:cubicBezTo>
                  <a:cubicBezTo>
                    <a:pt x="65" y="23"/>
                    <a:pt x="64" y="25"/>
                    <a:pt x="62" y="27"/>
                  </a:cubicBezTo>
                  <a:cubicBezTo>
                    <a:pt x="61" y="28"/>
                    <a:pt x="61" y="28"/>
                    <a:pt x="60" y="29"/>
                  </a:cubicBezTo>
                  <a:cubicBezTo>
                    <a:pt x="65" y="29"/>
                    <a:pt x="65" y="29"/>
                    <a:pt x="65" y="29"/>
                  </a:cubicBezTo>
                  <a:lnTo>
                    <a:pt x="65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44" tIns="45672" rIns="91344" bIns="45672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 sz="100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308" name="Gruppieren 307">
            <a:extLst>
              <a:ext uri="{FF2B5EF4-FFF2-40B4-BE49-F238E27FC236}">
                <a16:creationId xmlns:a16="http://schemas.microsoft.com/office/drawing/2014/main" id="{1C1BFEA8-04D6-E295-6FC3-886FCBB6B280}"/>
              </a:ext>
            </a:extLst>
          </p:cNvPr>
          <p:cNvGrpSpPr/>
          <p:nvPr/>
        </p:nvGrpSpPr>
        <p:grpSpPr>
          <a:xfrm>
            <a:off x="7325227" y="429838"/>
            <a:ext cx="474202" cy="675841"/>
            <a:chOff x="6002214" y="2729655"/>
            <a:chExt cx="524802" cy="738864"/>
          </a:xfrm>
        </p:grpSpPr>
        <p:grpSp>
          <p:nvGrpSpPr>
            <p:cNvPr id="309" name="Gruppieren 117">
              <a:extLst>
                <a:ext uri="{FF2B5EF4-FFF2-40B4-BE49-F238E27FC236}">
                  <a16:creationId xmlns:a16="http://schemas.microsoft.com/office/drawing/2014/main" id="{C85D9426-3D2B-25B3-25EF-8044317BA5D8}"/>
                </a:ext>
              </a:extLst>
            </p:cNvPr>
            <p:cNvGrpSpPr/>
            <p:nvPr/>
          </p:nvGrpSpPr>
          <p:grpSpPr>
            <a:xfrm>
              <a:off x="6002214" y="2729655"/>
              <a:ext cx="524802" cy="738864"/>
              <a:chOff x="5172654" y="4287569"/>
              <a:chExt cx="1051161" cy="1479923"/>
            </a:xfrm>
          </p:grpSpPr>
          <p:sp>
            <p:nvSpPr>
              <p:cNvPr id="316" name="Rectangle 209">
                <a:extLst>
                  <a:ext uri="{FF2B5EF4-FFF2-40B4-BE49-F238E27FC236}">
                    <a16:creationId xmlns:a16="http://schemas.microsoft.com/office/drawing/2014/main" id="{356B23DB-3D0C-B239-CBCD-DD6B2E2D9F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6235" y="4807108"/>
                <a:ext cx="864000" cy="864000"/>
              </a:xfrm>
              <a:prstGeom prst="rect">
                <a:avLst/>
              </a:prstGeom>
              <a:solidFill>
                <a:schemeClr val="tx2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53972" tIns="35981" rIns="53972" bIns="35981" anchor="ctr">
                <a:noAutofit/>
              </a:bodyPr>
              <a:lstStyle/>
              <a:p>
                <a:pPr algn="ctr"/>
                <a:endParaRPr lang="en-GB" sz="10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17" name="Rechteck 121">
                <a:extLst>
                  <a:ext uri="{FF2B5EF4-FFF2-40B4-BE49-F238E27FC236}">
                    <a16:creationId xmlns:a16="http://schemas.microsoft.com/office/drawing/2014/main" id="{0F7C91FA-FCC4-D975-6365-CCB45A25136A}"/>
                  </a:ext>
                </a:extLst>
              </p:cNvPr>
              <p:cNvSpPr/>
              <p:nvPr/>
            </p:nvSpPr>
            <p:spPr>
              <a:xfrm>
                <a:off x="5172654" y="4525492"/>
                <a:ext cx="1051161" cy="1242000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de-DE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318" name="Text Box 6">
                <a:extLst>
                  <a:ext uri="{FF2B5EF4-FFF2-40B4-BE49-F238E27FC236}">
                    <a16:creationId xmlns:a16="http://schemas.microsoft.com/office/drawing/2014/main" id="{B8C894C2-F6EE-7C13-D100-C2B66CF7C9DD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5208573" y="4287569"/>
                <a:ext cx="972001" cy="36562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71926" rIns="0" bIns="0" anchor="t">
                <a:noAutofit/>
              </a:bodyPr>
              <a:lstStyle>
                <a:defPPr>
                  <a:defRPr lang="de-DE"/>
                </a:defPPr>
                <a:lvl1pPr>
                  <a:lnSpc>
                    <a:spcPct val="90000"/>
                  </a:lnSpc>
                  <a:spcBef>
                    <a:spcPct val="0"/>
                  </a:spcBef>
                  <a:defRPr sz="1200" b="1">
                    <a:solidFill>
                      <a:srgbClr val="3C464B"/>
                    </a:solidFill>
                    <a:latin typeface="Arial" charset="0"/>
                    <a:ea typeface="ＭＳ Ｐゴシック" pitchFamily="34" charset="-128"/>
                  </a:defRPr>
                </a:lvl1pPr>
              </a:lstStyle>
              <a:p>
                <a:pPr algn="ctr"/>
                <a:r>
                  <a:rPr lang="de-DE" altLang="en-US" sz="600" b="0" dirty="0">
                    <a:solidFill>
                      <a:schemeClr val="tx2"/>
                    </a:solidFill>
                  </a:rPr>
                  <a:t>Terminal</a:t>
                </a:r>
                <a:endParaRPr lang="en-US" altLang="en-US" sz="600" b="0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310" name="Rechteck 309">
              <a:extLst>
                <a:ext uri="{FF2B5EF4-FFF2-40B4-BE49-F238E27FC236}">
                  <a16:creationId xmlns:a16="http://schemas.microsoft.com/office/drawing/2014/main" id="{20BDE000-2797-5B09-D05A-F28FE564CD00}"/>
                </a:ext>
              </a:extLst>
            </p:cNvPr>
            <p:cNvSpPr/>
            <p:nvPr/>
          </p:nvSpPr>
          <p:spPr bwMode="auto">
            <a:xfrm>
              <a:off x="6311474" y="3183077"/>
              <a:ext cx="95933" cy="109086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11" name="Freeform 6">
              <a:extLst>
                <a:ext uri="{FF2B5EF4-FFF2-40B4-BE49-F238E27FC236}">
                  <a16:creationId xmlns:a16="http://schemas.microsoft.com/office/drawing/2014/main" id="{E27246D1-462B-1EFD-483B-F86A0BF9B17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 flipH="1">
              <a:off x="6132972" y="3081857"/>
              <a:ext cx="265775" cy="180000"/>
            </a:xfrm>
            <a:custGeom>
              <a:avLst/>
              <a:gdLst>
                <a:gd name="T0" fmla="*/ 1323 w 4441"/>
                <a:gd name="T1" fmla="*/ 1323 h 3024"/>
                <a:gd name="T2" fmla="*/ 1323 w 4441"/>
                <a:gd name="T3" fmla="*/ 3024 h 3024"/>
                <a:gd name="T4" fmla="*/ 0 w 4441"/>
                <a:gd name="T5" fmla="*/ 3024 h 3024"/>
                <a:gd name="T6" fmla="*/ 0 w 4441"/>
                <a:gd name="T7" fmla="*/ 1323 h 3024"/>
                <a:gd name="T8" fmla="*/ 662 w 4441"/>
                <a:gd name="T9" fmla="*/ 661 h 3024"/>
                <a:gd name="T10" fmla="*/ 1323 w 4441"/>
                <a:gd name="T11" fmla="*/ 1323 h 3024"/>
                <a:gd name="T12" fmla="*/ 4441 w 4441"/>
                <a:gd name="T13" fmla="*/ 2173 h 3024"/>
                <a:gd name="T14" fmla="*/ 4441 w 4441"/>
                <a:gd name="T15" fmla="*/ 2173 h 3024"/>
                <a:gd name="T16" fmla="*/ 4441 w 4441"/>
                <a:gd name="T17" fmla="*/ 3024 h 3024"/>
                <a:gd name="T18" fmla="*/ 3119 w 4441"/>
                <a:gd name="T19" fmla="*/ 3024 h 3024"/>
                <a:gd name="T20" fmla="*/ 3119 w 4441"/>
                <a:gd name="T21" fmla="*/ 2173 h 3024"/>
                <a:gd name="T22" fmla="*/ 3685 w 4441"/>
                <a:gd name="T23" fmla="*/ 1519 h 3024"/>
                <a:gd name="T24" fmla="*/ 3685 w 4441"/>
                <a:gd name="T25" fmla="*/ 1228 h 3024"/>
                <a:gd name="T26" fmla="*/ 3591 w 4441"/>
                <a:gd name="T27" fmla="*/ 1134 h 3024"/>
                <a:gd name="T28" fmla="*/ 2930 w 4441"/>
                <a:gd name="T29" fmla="*/ 1134 h 3024"/>
                <a:gd name="T30" fmla="*/ 2930 w 4441"/>
                <a:gd name="T31" fmla="*/ 2551 h 3024"/>
                <a:gd name="T32" fmla="*/ 2646 w 4441"/>
                <a:gd name="T33" fmla="*/ 2835 h 3024"/>
                <a:gd name="T34" fmla="*/ 2552 w 4441"/>
                <a:gd name="T35" fmla="*/ 2835 h 3024"/>
                <a:gd name="T36" fmla="*/ 2552 w 4441"/>
                <a:gd name="T37" fmla="*/ 3024 h 3024"/>
                <a:gd name="T38" fmla="*/ 1512 w 4441"/>
                <a:gd name="T39" fmla="*/ 3024 h 3024"/>
                <a:gd name="T40" fmla="*/ 1512 w 4441"/>
                <a:gd name="T41" fmla="*/ 472 h 3024"/>
                <a:gd name="T42" fmla="*/ 1514 w 4441"/>
                <a:gd name="T43" fmla="*/ 472 h 3024"/>
                <a:gd name="T44" fmla="*/ 2032 w 4441"/>
                <a:gd name="T45" fmla="*/ 0 h 3024"/>
                <a:gd name="T46" fmla="*/ 2549 w 4441"/>
                <a:gd name="T47" fmla="*/ 472 h 3024"/>
                <a:gd name="T48" fmla="*/ 2552 w 4441"/>
                <a:gd name="T49" fmla="*/ 472 h 3024"/>
                <a:gd name="T50" fmla="*/ 2552 w 4441"/>
                <a:gd name="T51" fmla="*/ 945 h 3024"/>
                <a:gd name="T52" fmla="*/ 3591 w 4441"/>
                <a:gd name="T53" fmla="*/ 945 h 3024"/>
                <a:gd name="T54" fmla="*/ 3874 w 4441"/>
                <a:gd name="T55" fmla="*/ 1228 h 3024"/>
                <a:gd name="T56" fmla="*/ 3874 w 4441"/>
                <a:gd name="T57" fmla="*/ 1519 h 3024"/>
                <a:gd name="T58" fmla="*/ 4441 w 4441"/>
                <a:gd name="T59" fmla="*/ 2173 h 3024"/>
                <a:gd name="T60" fmla="*/ 2741 w 4441"/>
                <a:gd name="T61" fmla="*/ 1984 h 3024"/>
                <a:gd name="T62" fmla="*/ 2552 w 4441"/>
                <a:gd name="T63" fmla="*/ 1984 h 3024"/>
                <a:gd name="T64" fmla="*/ 2552 w 4441"/>
                <a:gd name="T65" fmla="*/ 2646 h 3024"/>
                <a:gd name="T66" fmla="*/ 2646 w 4441"/>
                <a:gd name="T67" fmla="*/ 2646 h 3024"/>
                <a:gd name="T68" fmla="*/ 2741 w 4441"/>
                <a:gd name="T69" fmla="*/ 2551 h 3024"/>
                <a:gd name="T70" fmla="*/ 2741 w 4441"/>
                <a:gd name="T71" fmla="*/ 1984 h 3024"/>
                <a:gd name="T72" fmla="*/ 2741 w 4441"/>
                <a:gd name="T73" fmla="*/ 1134 h 3024"/>
                <a:gd name="T74" fmla="*/ 2552 w 4441"/>
                <a:gd name="T75" fmla="*/ 1134 h 3024"/>
                <a:gd name="T76" fmla="*/ 2552 w 4441"/>
                <a:gd name="T77" fmla="*/ 1795 h 3024"/>
                <a:gd name="T78" fmla="*/ 2741 w 4441"/>
                <a:gd name="T79" fmla="*/ 1795 h 3024"/>
                <a:gd name="T80" fmla="*/ 2741 w 4441"/>
                <a:gd name="T81" fmla="*/ 1134 h 3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41" h="3024">
                  <a:moveTo>
                    <a:pt x="1323" y="1323"/>
                  </a:moveTo>
                  <a:lnTo>
                    <a:pt x="1323" y="3024"/>
                  </a:lnTo>
                  <a:lnTo>
                    <a:pt x="0" y="3024"/>
                  </a:lnTo>
                  <a:lnTo>
                    <a:pt x="0" y="1323"/>
                  </a:lnTo>
                  <a:cubicBezTo>
                    <a:pt x="0" y="957"/>
                    <a:pt x="297" y="661"/>
                    <a:pt x="662" y="661"/>
                  </a:cubicBezTo>
                  <a:cubicBezTo>
                    <a:pt x="1027" y="661"/>
                    <a:pt x="1323" y="957"/>
                    <a:pt x="1323" y="1323"/>
                  </a:cubicBezTo>
                  <a:close/>
                  <a:moveTo>
                    <a:pt x="4441" y="2173"/>
                  </a:moveTo>
                  <a:lnTo>
                    <a:pt x="4441" y="2173"/>
                  </a:lnTo>
                  <a:lnTo>
                    <a:pt x="4441" y="3024"/>
                  </a:lnTo>
                  <a:lnTo>
                    <a:pt x="3119" y="3024"/>
                  </a:lnTo>
                  <a:lnTo>
                    <a:pt x="3119" y="2173"/>
                  </a:lnTo>
                  <a:cubicBezTo>
                    <a:pt x="3119" y="1840"/>
                    <a:pt x="3365" y="1564"/>
                    <a:pt x="3685" y="1519"/>
                  </a:cubicBezTo>
                  <a:lnTo>
                    <a:pt x="3685" y="1228"/>
                  </a:lnTo>
                  <a:cubicBezTo>
                    <a:pt x="3685" y="1176"/>
                    <a:pt x="3643" y="1134"/>
                    <a:pt x="3591" y="1134"/>
                  </a:cubicBezTo>
                  <a:lnTo>
                    <a:pt x="2930" y="1134"/>
                  </a:lnTo>
                  <a:lnTo>
                    <a:pt x="2930" y="2551"/>
                  </a:lnTo>
                  <a:cubicBezTo>
                    <a:pt x="2930" y="2707"/>
                    <a:pt x="2802" y="2835"/>
                    <a:pt x="2646" y="2835"/>
                  </a:cubicBezTo>
                  <a:lnTo>
                    <a:pt x="2552" y="2835"/>
                  </a:lnTo>
                  <a:lnTo>
                    <a:pt x="2552" y="3024"/>
                  </a:lnTo>
                  <a:lnTo>
                    <a:pt x="1512" y="3024"/>
                  </a:lnTo>
                  <a:lnTo>
                    <a:pt x="1512" y="472"/>
                  </a:lnTo>
                  <a:lnTo>
                    <a:pt x="1514" y="472"/>
                  </a:lnTo>
                  <a:cubicBezTo>
                    <a:pt x="1538" y="207"/>
                    <a:pt x="1761" y="0"/>
                    <a:pt x="2032" y="0"/>
                  </a:cubicBezTo>
                  <a:cubicBezTo>
                    <a:pt x="2303" y="0"/>
                    <a:pt x="2525" y="207"/>
                    <a:pt x="2549" y="472"/>
                  </a:cubicBezTo>
                  <a:lnTo>
                    <a:pt x="2552" y="472"/>
                  </a:lnTo>
                  <a:lnTo>
                    <a:pt x="2552" y="945"/>
                  </a:lnTo>
                  <a:lnTo>
                    <a:pt x="3591" y="945"/>
                  </a:lnTo>
                  <a:cubicBezTo>
                    <a:pt x="3747" y="945"/>
                    <a:pt x="3874" y="1072"/>
                    <a:pt x="3874" y="1228"/>
                  </a:cubicBezTo>
                  <a:lnTo>
                    <a:pt x="3874" y="1519"/>
                  </a:lnTo>
                  <a:cubicBezTo>
                    <a:pt x="4195" y="1564"/>
                    <a:pt x="4441" y="1840"/>
                    <a:pt x="4441" y="2173"/>
                  </a:cubicBezTo>
                  <a:close/>
                  <a:moveTo>
                    <a:pt x="2741" y="1984"/>
                  </a:moveTo>
                  <a:lnTo>
                    <a:pt x="2552" y="1984"/>
                  </a:lnTo>
                  <a:lnTo>
                    <a:pt x="2552" y="2646"/>
                  </a:lnTo>
                  <a:lnTo>
                    <a:pt x="2646" y="2646"/>
                  </a:lnTo>
                  <a:cubicBezTo>
                    <a:pt x="2698" y="2646"/>
                    <a:pt x="2741" y="2603"/>
                    <a:pt x="2741" y="2551"/>
                  </a:cubicBezTo>
                  <a:lnTo>
                    <a:pt x="2741" y="1984"/>
                  </a:lnTo>
                  <a:close/>
                  <a:moveTo>
                    <a:pt x="2741" y="1134"/>
                  </a:moveTo>
                  <a:lnTo>
                    <a:pt x="2552" y="1134"/>
                  </a:lnTo>
                  <a:lnTo>
                    <a:pt x="2552" y="1795"/>
                  </a:lnTo>
                  <a:lnTo>
                    <a:pt x="2741" y="1795"/>
                  </a:lnTo>
                  <a:lnTo>
                    <a:pt x="2741" y="113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 sz="100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2" name="Rechteck 311">
              <a:extLst>
                <a:ext uri="{FF2B5EF4-FFF2-40B4-BE49-F238E27FC236}">
                  <a16:creationId xmlns:a16="http://schemas.microsoft.com/office/drawing/2014/main" id="{7F12EE92-301B-496F-2C8B-5E85BC2B5AC4}"/>
                </a:ext>
              </a:extLst>
            </p:cNvPr>
            <p:cNvSpPr/>
            <p:nvPr/>
          </p:nvSpPr>
          <p:spPr bwMode="auto">
            <a:xfrm>
              <a:off x="6121210" y="3167570"/>
              <a:ext cx="95933" cy="108000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13" name="Flussdiagramm: Manuelle Eingabe 312">
              <a:extLst>
                <a:ext uri="{FF2B5EF4-FFF2-40B4-BE49-F238E27FC236}">
                  <a16:creationId xmlns:a16="http://schemas.microsoft.com/office/drawing/2014/main" id="{A2B13137-3372-850A-1F91-87416931737C}"/>
                </a:ext>
              </a:extLst>
            </p:cNvPr>
            <p:cNvSpPr/>
            <p:nvPr/>
          </p:nvSpPr>
          <p:spPr bwMode="auto">
            <a:xfrm rot="5400000" flipH="1">
              <a:off x="6090289" y="3237086"/>
              <a:ext cx="108000" cy="108529"/>
            </a:xfrm>
            <a:prstGeom prst="flowChartManualInpu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14" name="Rechteck 313">
              <a:extLst>
                <a:ext uri="{FF2B5EF4-FFF2-40B4-BE49-F238E27FC236}">
                  <a16:creationId xmlns:a16="http://schemas.microsoft.com/office/drawing/2014/main" id="{00B6092B-3891-3A26-B385-39456F8E0062}"/>
                </a:ext>
              </a:extLst>
            </p:cNvPr>
            <p:cNvSpPr/>
            <p:nvPr/>
          </p:nvSpPr>
          <p:spPr bwMode="auto">
            <a:xfrm flipH="1">
              <a:off x="6205298" y="3260628"/>
              <a:ext cx="253235" cy="1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15" name="Rechteck 314">
              <a:extLst>
                <a:ext uri="{FF2B5EF4-FFF2-40B4-BE49-F238E27FC236}">
                  <a16:creationId xmlns:a16="http://schemas.microsoft.com/office/drawing/2014/main" id="{1A016FDA-5EA6-6435-80BB-456DDE1EA7F5}"/>
                </a:ext>
              </a:extLst>
            </p:cNvPr>
            <p:cNvSpPr/>
            <p:nvPr/>
          </p:nvSpPr>
          <p:spPr bwMode="auto">
            <a:xfrm flipH="1">
              <a:off x="6211195" y="3276116"/>
              <a:ext cx="18088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319" name="Ellipse 318">
            <a:extLst>
              <a:ext uri="{FF2B5EF4-FFF2-40B4-BE49-F238E27FC236}">
                <a16:creationId xmlns:a16="http://schemas.microsoft.com/office/drawing/2014/main" id="{89E529D9-56B1-528F-4BD3-E82646EB1E76}"/>
              </a:ext>
            </a:extLst>
          </p:cNvPr>
          <p:cNvSpPr/>
          <p:nvPr/>
        </p:nvSpPr>
        <p:spPr>
          <a:xfrm>
            <a:off x="8045405" y="928246"/>
            <a:ext cx="480328" cy="46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0" name="Textfeld 319">
            <a:extLst>
              <a:ext uri="{FF2B5EF4-FFF2-40B4-BE49-F238E27FC236}">
                <a16:creationId xmlns:a16="http://schemas.microsoft.com/office/drawing/2014/main" id="{F6F9A6B3-F69B-27D1-7B23-318577C56BA7}"/>
              </a:ext>
            </a:extLst>
          </p:cNvPr>
          <p:cNvSpPr txBox="1"/>
          <p:nvPr/>
        </p:nvSpPr>
        <p:spPr>
          <a:xfrm>
            <a:off x="7194200" y="1326864"/>
            <a:ext cx="10785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Hydrogen node</a:t>
            </a:r>
          </a:p>
        </p:txBody>
      </p:sp>
      <p:cxnSp>
        <p:nvCxnSpPr>
          <p:cNvPr id="321" name="Verbinder: gewinkelt 320">
            <a:extLst>
              <a:ext uri="{FF2B5EF4-FFF2-40B4-BE49-F238E27FC236}">
                <a16:creationId xmlns:a16="http://schemas.microsoft.com/office/drawing/2014/main" id="{4C687611-A893-331C-7268-266BC801FC91}"/>
              </a:ext>
            </a:extLst>
          </p:cNvPr>
          <p:cNvCxnSpPr>
            <a:cxnSpLocks/>
            <a:stCxn id="210" idx="6"/>
            <a:endCxn id="291" idx="2"/>
          </p:cNvCxnSpPr>
          <p:nvPr/>
        </p:nvCxnSpPr>
        <p:spPr>
          <a:xfrm flipV="1">
            <a:off x="5628392" y="1103784"/>
            <a:ext cx="473209" cy="402822"/>
          </a:xfrm>
          <a:prstGeom prst="bentConnector2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Verbinder: gewinkelt 323">
            <a:extLst>
              <a:ext uri="{FF2B5EF4-FFF2-40B4-BE49-F238E27FC236}">
                <a16:creationId xmlns:a16="http://schemas.microsoft.com/office/drawing/2014/main" id="{18B3B539-7AA7-CE11-AA44-FBDDE0888B75}"/>
              </a:ext>
            </a:extLst>
          </p:cNvPr>
          <p:cNvCxnSpPr>
            <a:cxnSpLocks/>
            <a:stCxn id="291" idx="3"/>
            <a:endCxn id="300" idx="1"/>
          </p:cNvCxnSpPr>
          <p:nvPr/>
        </p:nvCxnSpPr>
        <p:spPr>
          <a:xfrm flipV="1">
            <a:off x="6341765" y="422160"/>
            <a:ext cx="263382" cy="394366"/>
          </a:xfrm>
          <a:prstGeom prst="bentConnector3">
            <a:avLst>
              <a:gd name="adj1" fmla="val 50000"/>
            </a:avLst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Verbinder: gewinkelt 326">
            <a:extLst>
              <a:ext uri="{FF2B5EF4-FFF2-40B4-BE49-F238E27FC236}">
                <a16:creationId xmlns:a16="http://schemas.microsoft.com/office/drawing/2014/main" id="{A924CE09-EA80-BD4E-4F5B-708875B343A7}"/>
              </a:ext>
            </a:extLst>
          </p:cNvPr>
          <p:cNvCxnSpPr>
            <a:cxnSpLocks/>
            <a:stCxn id="300" idx="3"/>
            <a:endCxn id="317" idx="1"/>
          </p:cNvCxnSpPr>
          <p:nvPr/>
        </p:nvCxnSpPr>
        <p:spPr>
          <a:xfrm>
            <a:off x="7079349" y="422160"/>
            <a:ext cx="245878" cy="399925"/>
          </a:xfrm>
          <a:prstGeom prst="bentConnector3">
            <a:avLst>
              <a:gd name="adj1" fmla="val 50000"/>
            </a:avLst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Verbinder: gewinkelt 329">
            <a:extLst>
              <a:ext uri="{FF2B5EF4-FFF2-40B4-BE49-F238E27FC236}">
                <a16:creationId xmlns:a16="http://schemas.microsoft.com/office/drawing/2014/main" id="{EDE56832-0515-A48B-4766-EF94FEA2308E}"/>
              </a:ext>
            </a:extLst>
          </p:cNvPr>
          <p:cNvCxnSpPr>
            <a:cxnSpLocks/>
            <a:stCxn id="317" idx="3"/>
            <a:endCxn id="319" idx="2"/>
          </p:cNvCxnSpPr>
          <p:nvPr/>
        </p:nvCxnSpPr>
        <p:spPr>
          <a:xfrm>
            <a:off x="7799429" y="822085"/>
            <a:ext cx="245976" cy="337161"/>
          </a:xfrm>
          <a:prstGeom prst="bentConnector3">
            <a:avLst>
              <a:gd name="adj1" fmla="val 50000"/>
            </a:avLst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Verbinder: gewinkelt 332">
            <a:extLst>
              <a:ext uri="{FF2B5EF4-FFF2-40B4-BE49-F238E27FC236}">
                <a16:creationId xmlns:a16="http://schemas.microsoft.com/office/drawing/2014/main" id="{EE7BD4DB-52CB-CC43-FBDD-FAFEE10F2AFD}"/>
              </a:ext>
            </a:extLst>
          </p:cNvPr>
          <p:cNvCxnSpPr>
            <a:cxnSpLocks/>
            <a:stCxn id="37" idx="3"/>
            <a:endCxn id="319" idx="4"/>
          </p:cNvCxnSpPr>
          <p:nvPr/>
        </p:nvCxnSpPr>
        <p:spPr>
          <a:xfrm flipV="1">
            <a:off x="7056894" y="1390246"/>
            <a:ext cx="1228675" cy="1035853"/>
          </a:xfrm>
          <a:prstGeom prst="bentConnector2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Verbinder: gewinkelt 335">
            <a:extLst>
              <a:ext uri="{FF2B5EF4-FFF2-40B4-BE49-F238E27FC236}">
                <a16:creationId xmlns:a16="http://schemas.microsoft.com/office/drawing/2014/main" id="{3E183980-3045-3A0C-26FF-BE6FA56FB8B6}"/>
              </a:ext>
            </a:extLst>
          </p:cNvPr>
          <p:cNvCxnSpPr>
            <a:cxnSpLocks/>
            <a:stCxn id="210" idx="6"/>
            <a:endCxn id="306" idx="1"/>
          </p:cNvCxnSpPr>
          <p:nvPr/>
        </p:nvCxnSpPr>
        <p:spPr>
          <a:xfrm>
            <a:off x="5628392" y="1506606"/>
            <a:ext cx="948174" cy="1679609"/>
          </a:xfrm>
          <a:prstGeom prst="bentConnector3">
            <a:avLst>
              <a:gd name="adj1" fmla="val 50000"/>
            </a:avLst>
          </a:prstGeom>
          <a:ln w="1905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2" name="Rechteck 341">
            <a:extLst>
              <a:ext uri="{FF2B5EF4-FFF2-40B4-BE49-F238E27FC236}">
                <a16:creationId xmlns:a16="http://schemas.microsoft.com/office/drawing/2014/main" id="{C395FA8C-A7E9-C0BC-E902-83F377985AE2}"/>
              </a:ext>
            </a:extLst>
          </p:cNvPr>
          <p:cNvSpPr/>
          <p:nvPr/>
        </p:nvSpPr>
        <p:spPr>
          <a:xfrm rot="16200000">
            <a:off x="7928165" y="439912"/>
            <a:ext cx="931888" cy="263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H2 Demand</a:t>
            </a:r>
          </a:p>
        </p:txBody>
      </p:sp>
      <p:cxnSp>
        <p:nvCxnSpPr>
          <p:cNvPr id="344" name="Gerade Verbindung mit Pfeil 343">
            <a:extLst>
              <a:ext uri="{FF2B5EF4-FFF2-40B4-BE49-F238E27FC236}">
                <a16:creationId xmlns:a16="http://schemas.microsoft.com/office/drawing/2014/main" id="{8C6DA255-8F3C-AEF4-B7B5-907E47196D13}"/>
              </a:ext>
            </a:extLst>
          </p:cNvPr>
          <p:cNvCxnSpPr>
            <a:cxnSpLocks/>
            <a:stCxn id="319" idx="0"/>
          </p:cNvCxnSpPr>
          <p:nvPr/>
        </p:nvCxnSpPr>
        <p:spPr>
          <a:xfrm flipV="1">
            <a:off x="8285569" y="123478"/>
            <a:ext cx="0" cy="804768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8" name="Gruppieren 347">
            <a:extLst>
              <a:ext uri="{FF2B5EF4-FFF2-40B4-BE49-F238E27FC236}">
                <a16:creationId xmlns:a16="http://schemas.microsoft.com/office/drawing/2014/main" id="{34D49C10-D83A-171B-27E3-789E8F9570A1}"/>
              </a:ext>
            </a:extLst>
          </p:cNvPr>
          <p:cNvGrpSpPr/>
          <p:nvPr/>
        </p:nvGrpSpPr>
        <p:grpSpPr>
          <a:xfrm>
            <a:off x="3010989" y="477518"/>
            <a:ext cx="480891" cy="654072"/>
            <a:chOff x="2979027" y="3412304"/>
            <a:chExt cx="524802" cy="705119"/>
          </a:xfrm>
        </p:grpSpPr>
        <p:grpSp>
          <p:nvGrpSpPr>
            <p:cNvPr id="349" name="Group 117">
              <a:extLst>
                <a:ext uri="{FF2B5EF4-FFF2-40B4-BE49-F238E27FC236}">
                  <a16:creationId xmlns:a16="http://schemas.microsoft.com/office/drawing/2014/main" id="{20AAA132-9FC9-7A02-B7CA-17147001B0D5}"/>
                </a:ext>
              </a:extLst>
            </p:cNvPr>
            <p:cNvGrpSpPr/>
            <p:nvPr/>
          </p:nvGrpSpPr>
          <p:grpSpPr>
            <a:xfrm>
              <a:off x="2979027" y="3412304"/>
              <a:ext cx="524802" cy="705119"/>
              <a:chOff x="4140282" y="2879629"/>
              <a:chExt cx="1051161" cy="1412332"/>
            </a:xfrm>
          </p:grpSpPr>
          <p:sp>
            <p:nvSpPr>
              <p:cNvPr id="355" name="Rechteck 95">
                <a:extLst>
                  <a:ext uri="{FF2B5EF4-FFF2-40B4-BE49-F238E27FC236}">
                    <a16:creationId xmlns:a16="http://schemas.microsoft.com/office/drawing/2014/main" id="{0363F825-85C1-AB6E-3904-F41C8D86280A}"/>
                  </a:ext>
                </a:extLst>
              </p:cNvPr>
              <p:cNvSpPr/>
              <p:nvPr/>
            </p:nvSpPr>
            <p:spPr>
              <a:xfrm>
                <a:off x="4140282" y="3049961"/>
                <a:ext cx="1051161" cy="1242000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de-DE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6" name="Text Box 6">
                <a:extLst>
                  <a:ext uri="{FF2B5EF4-FFF2-40B4-BE49-F238E27FC236}">
                    <a16:creationId xmlns:a16="http://schemas.microsoft.com/office/drawing/2014/main" id="{62939BFA-00D7-07BA-CE6F-0D488FFEE38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4197861" y="2879629"/>
                <a:ext cx="936000" cy="343471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71926" rIns="0" bIns="0" anchor="b">
                <a:noAutofit/>
              </a:bodyPr>
              <a:lstStyle>
                <a:defPPr>
                  <a:defRPr lang="de-DE"/>
                </a:defPPr>
                <a:lvl1pPr>
                  <a:lnSpc>
                    <a:spcPct val="90000"/>
                  </a:lnSpc>
                  <a:spcBef>
                    <a:spcPct val="0"/>
                  </a:spcBef>
                  <a:defRPr sz="1200" b="1">
                    <a:solidFill>
                      <a:srgbClr val="3C464B"/>
                    </a:solidFill>
                    <a:latin typeface="Arial" charset="0"/>
                    <a:ea typeface="ＭＳ Ｐゴシック" pitchFamily="34" charset="-128"/>
                  </a:defRPr>
                </a:lvl1pPr>
              </a:lstStyle>
              <a:p>
                <a:pPr algn="ctr"/>
                <a:r>
                  <a:rPr lang="en-US" altLang="en-US" sz="600" b="0" dirty="0">
                    <a:solidFill>
                      <a:schemeClr val="accent2"/>
                    </a:solidFill>
                  </a:rPr>
                  <a:t>Li-Ion</a:t>
                </a:r>
              </a:p>
              <a:p>
                <a:pPr algn="ctr"/>
                <a:r>
                  <a:rPr lang="en-US" altLang="en-US" sz="600" b="0" dirty="0">
                    <a:solidFill>
                      <a:schemeClr val="accent2"/>
                    </a:solidFill>
                  </a:rPr>
                  <a:t>battery</a:t>
                </a:r>
              </a:p>
            </p:txBody>
          </p:sp>
          <p:sp>
            <p:nvSpPr>
              <p:cNvPr id="357" name="Rectangle 209">
                <a:extLst>
                  <a:ext uri="{FF2B5EF4-FFF2-40B4-BE49-F238E27FC236}">
                    <a16:creationId xmlns:a16="http://schemas.microsoft.com/office/drawing/2014/main" id="{3C0BA32A-2157-F190-3EC8-DB2AFD66ED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6719" y="3326143"/>
                <a:ext cx="864001" cy="864000"/>
              </a:xfrm>
              <a:prstGeom prst="rect">
                <a:avLst/>
              </a:prstGeom>
              <a:solidFill>
                <a:schemeClr val="accent2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53972" tIns="35981" rIns="53972" bIns="35981" anchor="ctr">
                <a:noAutofit/>
              </a:bodyPr>
              <a:lstStyle/>
              <a:p>
                <a:pPr algn="ctr"/>
                <a:endParaRPr lang="en-GB" sz="10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50" name="Gruppieren 349">
              <a:extLst>
                <a:ext uri="{FF2B5EF4-FFF2-40B4-BE49-F238E27FC236}">
                  <a16:creationId xmlns:a16="http://schemas.microsoft.com/office/drawing/2014/main" id="{5EFD1EBD-9180-ED4F-11B5-6A0E41BF8960}"/>
                </a:ext>
              </a:extLst>
            </p:cNvPr>
            <p:cNvGrpSpPr/>
            <p:nvPr/>
          </p:nvGrpSpPr>
          <p:grpSpPr>
            <a:xfrm>
              <a:off x="3155575" y="3710351"/>
              <a:ext cx="180000" cy="276925"/>
              <a:chOff x="3161551" y="3728279"/>
              <a:chExt cx="180000" cy="276925"/>
            </a:xfrm>
          </p:grpSpPr>
          <p:sp>
            <p:nvSpPr>
              <p:cNvPr id="351" name="Rechteck: abgerundete Ecken 350">
                <a:extLst>
                  <a:ext uri="{FF2B5EF4-FFF2-40B4-BE49-F238E27FC236}">
                    <a16:creationId xmlns:a16="http://schemas.microsoft.com/office/drawing/2014/main" id="{28A30FB1-677A-1261-F471-8E5E6BBF230D}"/>
                  </a:ext>
                </a:extLst>
              </p:cNvPr>
              <p:cNvSpPr/>
              <p:nvPr/>
            </p:nvSpPr>
            <p:spPr bwMode="auto">
              <a:xfrm>
                <a:off x="3264685" y="3731256"/>
                <a:ext cx="46800" cy="54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3200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52" name="Rechteck: abgerundete Ecken 351">
                <a:extLst>
                  <a:ext uri="{FF2B5EF4-FFF2-40B4-BE49-F238E27FC236}">
                    <a16:creationId xmlns:a16="http://schemas.microsoft.com/office/drawing/2014/main" id="{8D4E9A43-54D7-F9F5-9903-42A721D714F6}"/>
                  </a:ext>
                </a:extLst>
              </p:cNvPr>
              <p:cNvSpPr/>
              <p:nvPr/>
            </p:nvSpPr>
            <p:spPr bwMode="auto">
              <a:xfrm>
                <a:off x="3184005" y="3728279"/>
                <a:ext cx="46800" cy="54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3200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53" name="Rechteck: abgerundete Ecken 352">
                <a:extLst>
                  <a:ext uri="{FF2B5EF4-FFF2-40B4-BE49-F238E27FC236}">
                    <a16:creationId xmlns:a16="http://schemas.microsoft.com/office/drawing/2014/main" id="{B5C463FB-B66E-CE08-9A19-0FB6B393BC99}"/>
                  </a:ext>
                </a:extLst>
              </p:cNvPr>
              <p:cNvSpPr/>
              <p:nvPr/>
            </p:nvSpPr>
            <p:spPr bwMode="auto">
              <a:xfrm>
                <a:off x="3161551" y="3753204"/>
                <a:ext cx="180000" cy="25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3200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54" name="Gewitterblitz 353">
                <a:extLst>
                  <a:ext uri="{FF2B5EF4-FFF2-40B4-BE49-F238E27FC236}">
                    <a16:creationId xmlns:a16="http://schemas.microsoft.com/office/drawing/2014/main" id="{B2BD9C51-53A7-E2E9-CDFB-FB859F3106E1}"/>
                  </a:ext>
                </a:extLst>
              </p:cNvPr>
              <p:cNvSpPr/>
              <p:nvPr/>
            </p:nvSpPr>
            <p:spPr bwMode="auto">
              <a:xfrm>
                <a:off x="3199089" y="3795431"/>
                <a:ext cx="108000" cy="180000"/>
              </a:xfrm>
              <a:prstGeom prst="lightningBol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3200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</p:grpSp>
      <p:cxnSp>
        <p:nvCxnSpPr>
          <p:cNvPr id="365" name="Verbinder: gewinkelt 364">
            <a:extLst>
              <a:ext uri="{FF2B5EF4-FFF2-40B4-BE49-F238E27FC236}">
                <a16:creationId xmlns:a16="http://schemas.microsoft.com/office/drawing/2014/main" id="{4AC5DE84-2191-1E4F-C234-7AA48967D2B6}"/>
              </a:ext>
            </a:extLst>
          </p:cNvPr>
          <p:cNvCxnSpPr>
            <a:cxnSpLocks/>
            <a:stCxn id="188" idx="6"/>
            <a:endCxn id="355" idx="3"/>
          </p:cNvCxnSpPr>
          <p:nvPr/>
        </p:nvCxnSpPr>
        <p:spPr>
          <a:xfrm flipV="1">
            <a:off x="3203848" y="843996"/>
            <a:ext cx="288032" cy="662610"/>
          </a:xfrm>
          <a:prstGeom prst="bentConnector3">
            <a:avLst>
              <a:gd name="adj1" fmla="val 179366"/>
            </a:avLst>
          </a:prstGeom>
          <a:ln w="190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0" name="Gruppieren 369">
            <a:extLst>
              <a:ext uri="{FF2B5EF4-FFF2-40B4-BE49-F238E27FC236}">
                <a16:creationId xmlns:a16="http://schemas.microsoft.com/office/drawing/2014/main" id="{F32C075D-6970-AF1E-859E-5E32111D2BF5}"/>
              </a:ext>
            </a:extLst>
          </p:cNvPr>
          <p:cNvGrpSpPr/>
          <p:nvPr/>
        </p:nvGrpSpPr>
        <p:grpSpPr>
          <a:xfrm>
            <a:off x="2479652" y="454541"/>
            <a:ext cx="480327" cy="671276"/>
            <a:chOff x="1824224" y="3527882"/>
            <a:chExt cx="480327" cy="678688"/>
          </a:xfrm>
        </p:grpSpPr>
        <p:sp>
          <p:nvSpPr>
            <p:cNvPr id="371" name="Rectangle 209">
              <a:extLst>
                <a:ext uri="{FF2B5EF4-FFF2-40B4-BE49-F238E27FC236}">
                  <a16:creationId xmlns:a16="http://schemas.microsoft.com/office/drawing/2014/main" id="{31675101-A46B-8B26-2001-A8AD7A3D9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454" y="3767859"/>
              <a:ext cx="394804" cy="399663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372" name="Rechteck 371">
              <a:extLst>
                <a:ext uri="{FF2B5EF4-FFF2-40B4-BE49-F238E27FC236}">
                  <a16:creationId xmlns:a16="http://schemas.microsoft.com/office/drawing/2014/main" id="{96332C27-ADC4-EE53-5705-A5D39E823654}"/>
                </a:ext>
              </a:extLst>
            </p:cNvPr>
            <p:cNvSpPr/>
            <p:nvPr/>
          </p:nvSpPr>
          <p:spPr>
            <a:xfrm>
              <a:off x="1824224" y="3632054"/>
              <a:ext cx="480327" cy="57451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373" name="Text Box 6">
              <a:extLst>
                <a:ext uri="{FF2B5EF4-FFF2-40B4-BE49-F238E27FC236}">
                  <a16:creationId xmlns:a16="http://schemas.microsoft.com/office/drawing/2014/main" id="{8425D530-7989-81AD-3B7F-37DB02F3CDB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62238" y="3527882"/>
              <a:ext cx="404300" cy="18024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Hydro</a:t>
              </a:r>
            </a:p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Storage</a:t>
              </a:r>
            </a:p>
          </p:txBody>
        </p:sp>
        <p:pic>
          <p:nvPicPr>
            <p:cNvPr id="374" name="Grafik 373" descr="Wasserkraft mit einfarbiger Füllung">
              <a:extLst>
                <a:ext uri="{FF2B5EF4-FFF2-40B4-BE49-F238E27FC236}">
                  <a16:creationId xmlns:a16="http://schemas.microsoft.com/office/drawing/2014/main" id="{29197D8A-7FA7-60B2-AEDE-1FA2406CD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01740" y="3802892"/>
              <a:ext cx="331897" cy="331897"/>
            </a:xfrm>
            <a:prstGeom prst="rect">
              <a:avLst/>
            </a:prstGeom>
          </p:spPr>
        </p:pic>
      </p:grpSp>
      <p:sp>
        <p:nvSpPr>
          <p:cNvPr id="381" name="Rechteck 380">
            <a:extLst>
              <a:ext uri="{FF2B5EF4-FFF2-40B4-BE49-F238E27FC236}">
                <a16:creationId xmlns:a16="http://schemas.microsoft.com/office/drawing/2014/main" id="{91812DBB-371E-6B0B-FB5D-0EC70C1B8322}"/>
              </a:ext>
            </a:extLst>
          </p:cNvPr>
          <p:cNvSpPr/>
          <p:nvPr/>
        </p:nvSpPr>
        <p:spPr>
          <a:xfrm rot="16200000">
            <a:off x="2721078" y="3937084"/>
            <a:ext cx="931888" cy="263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accent2"/>
                </a:solidFill>
              </a:rPr>
              <a:t>Electricity Demand</a:t>
            </a:r>
          </a:p>
        </p:txBody>
      </p:sp>
      <p:sp>
        <p:nvSpPr>
          <p:cNvPr id="420" name="Rechteck 419">
            <a:extLst>
              <a:ext uri="{FF2B5EF4-FFF2-40B4-BE49-F238E27FC236}">
                <a16:creationId xmlns:a16="http://schemas.microsoft.com/office/drawing/2014/main" id="{194522FB-AD4B-92B5-F66A-345483D2E7D0}"/>
              </a:ext>
            </a:extLst>
          </p:cNvPr>
          <p:cNvSpPr/>
          <p:nvPr/>
        </p:nvSpPr>
        <p:spPr>
          <a:xfrm rot="16200000">
            <a:off x="5522318" y="2930499"/>
            <a:ext cx="931888" cy="263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H2 Demand</a:t>
            </a:r>
          </a:p>
        </p:txBody>
      </p:sp>
      <p:cxnSp>
        <p:nvCxnSpPr>
          <p:cNvPr id="421" name="Gerade Verbindung mit Pfeil 420">
            <a:extLst>
              <a:ext uri="{FF2B5EF4-FFF2-40B4-BE49-F238E27FC236}">
                <a16:creationId xmlns:a16="http://schemas.microsoft.com/office/drawing/2014/main" id="{5704E0B9-C0B4-E2CD-D80C-B033B1BCD2A8}"/>
              </a:ext>
            </a:extLst>
          </p:cNvPr>
          <p:cNvCxnSpPr>
            <a:cxnSpLocks/>
          </p:cNvCxnSpPr>
          <p:nvPr/>
        </p:nvCxnSpPr>
        <p:spPr>
          <a:xfrm flipH="1">
            <a:off x="6095757" y="2713357"/>
            <a:ext cx="8340" cy="889559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2" name="Rechteck 431">
            <a:extLst>
              <a:ext uri="{FF2B5EF4-FFF2-40B4-BE49-F238E27FC236}">
                <a16:creationId xmlns:a16="http://schemas.microsoft.com/office/drawing/2014/main" id="{097207C2-8B43-E69F-C43F-15E7DFBA91F9}"/>
              </a:ext>
            </a:extLst>
          </p:cNvPr>
          <p:cNvSpPr/>
          <p:nvPr/>
        </p:nvSpPr>
        <p:spPr>
          <a:xfrm>
            <a:off x="226335" y="478857"/>
            <a:ext cx="1924492" cy="369460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D2C0EDDC-DC3E-1C7F-85D3-26E70D56C9F9}"/>
              </a:ext>
            </a:extLst>
          </p:cNvPr>
          <p:cNvGrpSpPr/>
          <p:nvPr/>
        </p:nvGrpSpPr>
        <p:grpSpPr>
          <a:xfrm>
            <a:off x="4147626" y="3553227"/>
            <a:ext cx="574742" cy="620235"/>
            <a:chOff x="3279537" y="3579639"/>
            <a:chExt cx="574742" cy="620235"/>
          </a:xfrm>
        </p:grpSpPr>
        <p:sp>
          <p:nvSpPr>
            <p:cNvPr id="84" name="Rectangle 209">
              <a:extLst>
                <a:ext uri="{FF2B5EF4-FFF2-40B4-BE49-F238E27FC236}">
                  <a16:creationId xmlns:a16="http://schemas.microsoft.com/office/drawing/2014/main" id="{2788C0FE-64AA-715D-C199-E7112CFC4A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2182" y="3761163"/>
              <a:ext cx="394804" cy="399663"/>
            </a:xfrm>
            <a:prstGeom prst="rect">
              <a:avLst/>
            </a:prstGeom>
            <a:solidFill>
              <a:schemeClr val="tx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85" name="Rechteck 84">
              <a:extLst>
                <a:ext uri="{FF2B5EF4-FFF2-40B4-BE49-F238E27FC236}">
                  <a16:creationId xmlns:a16="http://schemas.microsoft.com/office/drawing/2014/main" id="{3F76AF56-91C8-5AB2-6D98-0D168DC87D9D}"/>
                </a:ext>
              </a:extLst>
            </p:cNvPr>
            <p:cNvSpPr/>
            <p:nvPr/>
          </p:nvSpPr>
          <p:spPr>
            <a:xfrm>
              <a:off x="3373952" y="3625358"/>
              <a:ext cx="480327" cy="574516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86" name="Text Box 6">
              <a:extLst>
                <a:ext uri="{FF2B5EF4-FFF2-40B4-BE49-F238E27FC236}">
                  <a16:creationId xmlns:a16="http://schemas.microsoft.com/office/drawing/2014/main" id="{CAA7E5DB-D495-0625-ADF2-544590AA1C4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411966" y="3579639"/>
              <a:ext cx="404300" cy="9143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tx2"/>
                  </a:solidFill>
                </a:rPr>
                <a:t>H2 Engine</a:t>
              </a:r>
            </a:p>
          </p:txBody>
        </p:sp>
        <p:cxnSp>
          <p:nvCxnSpPr>
            <p:cNvPr id="89" name="Gerader Verbinder 88">
              <a:extLst>
                <a:ext uri="{FF2B5EF4-FFF2-40B4-BE49-F238E27FC236}">
                  <a16:creationId xmlns:a16="http://schemas.microsoft.com/office/drawing/2014/main" id="{14C7FA2B-17B5-02CF-A8C1-C8688946D74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79537" y="3973215"/>
              <a:ext cx="0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0" name="Flussdiagramm: Manuelle Verarbeitung 89">
              <a:extLst>
                <a:ext uri="{FF2B5EF4-FFF2-40B4-BE49-F238E27FC236}">
                  <a16:creationId xmlns:a16="http://schemas.microsoft.com/office/drawing/2014/main" id="{801636C4-39AE-DD54-756D-A0A4DCC2EDEA}"/>
                </a:ext>
              </a:extLst>
            </p:cNvPr>
            <p:cNvSpPr/>
            <p:nvPr/>
          </p:nvSpPr>
          <p:spPr bwMode="auto">
            <a:xfrm rot="16200000" flipH="1" flipV="1">
              <a:off x="3516385" y="3867054"/>
              <a:ext cx="186330" cy="178515"/>
            </a:xfrm>
            <a:prstGeom prst="flowChartManualOperation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91" name="Gerader Verbinder 90">
              <a:extLst>
                <a:ext uri="{FF2B5EF4-FFF2-40B4-BE49-F238E27FC236}">
                  <a16:creationId xmlns:a16="http://schemas.microsoft.com/office/drawing/2014/main" id="{B5FB4913-EA35-EFC5-3926-73B10EA9E82A}"/>
                </a:ext>
              </a:extLst>
            </p:cNvPr>
            <p:cNvCxnSpPr>
              <a:stCxn id="90" idx="0"/>
            </p:cNvCxnSpPr>
            <p:nvPr/>
          </p:nvCxnSpPr>
          <p:spPr bwMode="auto">
            <a:xfrm flipH="1" flipV="1">
              <a:off x="3698807" y="3810400"/>
              <a:ext cx="0" cy="155275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Gerader Verbinder 91">
              <a:extLst>
                <a:ext uri="{FF2B5EF4-FFF2-40B4-BE49-F238E27FC236}">
                  <a16:creationId xmlns:a16="http://schemas.microsoft.com/office/drawing/2014/main" id="{743D74A2-BA53-95E3-DDAF-0673A8F37BF2}"/>
                </a:ext>
              </a:extLst>
            </p:cNvPr>
            <p:cNvCxnSpPr>
              <a:endCxn id="90" idx="2"/>
            </p:cNvCxnSpPr>
            <p:nvPr/>
          </p:nvCxnSpPr>
          <p:spPr bwMode="auto">
            <a:xfrm flipH="1" flipV="1">
              <a:off x="3520292" y="3956312"/>
              <a:ext cx="0" cy="155275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Gerader Verbinder 92">
              <a:extLst>
                <a:ext uri="{FF2B5EF4-FFF2-40B4-BE49-F238E27FC236}">
                  <a16:creationId xmlns:a16="http://schemas.microsoft.com/office/drawing/2014/main" id="{5F114508-4C80-8CDB-4254-8A3D0603DDCE}"/>
                </a:ext>
              </a:extLst>
            </p:cNvPr>
            <p:cNvCxnSpPr/>
            <p:nvPr/>
          </p:nvCxnSpPr>
          <p:spPr bwMode="auto">
            <a:xfrm flipH="1">
              <a:off x="3466227" y="3960421"/>
              <a:ext cx="297525" cy="0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20" name="Verbinder: gewinkelt 119">
            <a:extLst>
              <a:ext uri="{FF2B5EF4-FFF2-40B4-BE49-F238E27FC236}">
                <a16:creationId xmlns:a16="http://schemas.microsoft.com/office/drawing/2014/main" id="{15C39519-BD35-051B-DD9F-90021978DC97}"/>
              </a:ext>
            </a:extLst>
          </p:cNvPr>
          <p:cNvCxnSpPr>
            <a:cxnSpLocks/>
            <a:stCxn id="210" idx="4"/>
            <a:endCxn id="85" idx="3"/>
          </p:cNvCxnSpPr>
          <p:nvPr/>
        </p:nvCxnSpPr>
        <p:spPr>
          <a:xfrm rot="5400000">
            <a:off x="3980999" y="2478975"/>
            <a:ext cx="2148598" cy="665860"/>
          </a:xfrm>
          <a:prstGeom prst="bentConnector2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Verbinder: gewinkelt 122">
            <a:extLst>
              <a:ext uri="{FF2B5EF4-FFF2-40B4-BE49-F238E27FC236}">
                <a16:creationId xmlns:a16="http://schemas.microsoft.com/office/drawing/2014/main" id="{65D9CA51-31A0-6F93-330A-95F14B120907}"/>
              </a:ext>
            </a:extLst>
          </p:cNvPr>
          <p:cNvCxnSpPr>
            <a:cxnSpLocks/>
            <a:stCxn id="85" idx="1"/>
            <a:endCxn id="188" idx="6"/>
          </p:cNvCxnSpPr>
          <p:nvPr/>
        </p:nvCxnSpPr>
        <p:spPr>
          <a:xfrm rot="10800000">
            <a:off x="3203849" y="1506606"/>
            <a:ext cx="1038193" cy="2379598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Gerade Verbindung mit Pfeil 125">
            <a:extLst>
              <a:ext uri="{FF2B5EF4-FFF2-40B4-BE49-F238E27FC236}">
                <a16:creationId xmlns:a16="http://schemas.microsoft.com/office/drawing/2014/main" id="{9D8623CF-AB2C-38CF-CCAD-E9614C390E30}"/>
              </a:ext>
            </a:extLst>
          </p:cNvPr>
          <p:cNvCxnSpPr>
            <a:cxnSpLocks/>
            <a:stCxn id="87" idx="3"/>
            <a:endCxn id="188" idx="2"/>
          </p:cNvCxnSpPr>
          <p:nvPr/>
        </p:nvCxnSpPr>
        <p:spPr>
          <a:xfrm flipV="1">
            <a:off x="2071872" y="1506606"/>
            <a:ext cx="651648" cy="101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Gerade Verbindung mit Pfeil 129">
            <a:extLst>
              <a:ext uri="{FF2B5EF4-FFF2-40B4-BE49-F238E27FC236}">
                <a16:creationId xmlns:a16="http://schemas.microsoft.com/office/drawing/2014/main" id="{6E53B7B8-FA10-75DA-6356-019D6D3FDB29}"/>
              </a:ext>
            </a:extLst>
          </p:cNvPr>
          <p:cNvCxnSpPr>
            <a:cxnSpLocks/>
            <a:stCxn id="188" idx="6"/>
            <a:endCxn id="9" idx="1"/>
          </p:cNvCxnSpPr>
          <p:nvPr/>
        </p:nvCxnSpPr>
        <p:spPr>
          <a:xfrm>
            <a:off x="3203848" y="1506606"/>
            <a:ext cx="1024334" cy="538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Gerade Verbindung mit Pfeil 132">
            <a:extLst>
              <a:ext uri="{FF2B5EF4-FFF2-40B4-BE49-F238E27FC236}">
                <a16:creationId xmlns:a16="http://schemas.microsoft.com/office/drawing/2014/main" id="{81FF620C-A880-B9B4-1AFB-365B0E2027F4}"/>
              </a:ext>
            </a:extLst>
          </p:cNvPr>
          <p:cNvCxnSpPr>
            <a:cxnSpLocks/>
            <a:stCxn id="9" idx="3"/>
            <a:endCxn id="210" idx="2"/>
          </p:cNvCxnSpPr>
          <p:nvPr/>
        </p:nvCxnSpPr>
        <p:spPr>
          <a:xfrm flipV="1">
            <a:off x="4708510" y="1506606"/>
            <a:ext cx="439554" cy="5380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E74A65D9-C1B0-FAE8-78DE-574A688694A9}"/>
              </a:ext>
            </a:extLst>
          </p:cNvPr>
          <p:cNvSpPr/>
          <p:nvPr/>
        </p:nvSpPr>
        <p:spPr>
          <a:xfrm>
            <a:off x="2723520" y="3075806"/>
            <a:ext cx="480328" cy="46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C0D11511-3B0A-141F-CCE9-D0EA02C77F95}"/>
              </a:ext>
            </a:extLst>
          </p:cNvPr>
          <p:cNvCxnSpPr>
            <a:cxnSpLocks/>
            <a:stCxn id="188" idx="4"/>
            <a:endCxn id="5" idx="0"/>
          </p:cNvCxnSpPr>
          <p:nvPr/>
        </p:nvCxnSpPr>
        <p:spPr>
          <a:xfrm>
            <a:off x="2963684" y="1737606"/>
            <a:ext cx="0" cy="133820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feld 81">
            <a:extLst>
              <a:ext uri="{FF2B5EF4-FFF2-40B4-BE49-F238E27FC236}">
                <a16:creationId xmlns:a16="http://schemas.microsoft.com/office/drawing/2014/main" id="{C42B44FC-2D70-59E4-36AF-F14511B75ED9}"/>
              </a:ext>
            </a:extLst>
          </p:cNvPr>
          <p:cNvSpPr txBox="1"/>
          <p:nvPr/>
        </p:nvSpPr>
        <p:spPr>
          <a:xfrm>
            <a:off x="2299966" y="2531680"/>
            <a:ext cx="107856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2"/>
                </a:solidFill>
              </a:rPr>
              <a:t>Mixed</a:t>
            </a:r>
          </a:p>
          <a:p>
            <a:pPr algn="ctr"/>
            <a:r>
              <a:rPr lang="en-US" sz="1000" dirty="0">
                <a:solidFill>
                  <a:schemeClr val="accent2"/>
                </a:solidFill>
              </a:rPr>
              <a:t>Electricity node</a:t>
            </a:r>
          </a:p>
        </p:txBody>
      </p:sp>
      <p:sp>
        <p:nvSpPr>
          <p:cNvPr id="96" name="Rechteck 95">
            <a:extLst>
              <a:ext uri="{FF2B5EF4-FFF2-40B4-BE49-F238E27FC236}">
                <a16:creationId xmlns:a16="http://schemas.microsoft.com/office/drawing/2014/main" id="{624B8DED-BEF3-4330-02B4-9B28479A891E}"/>
              </a:ext>
            </a:extLst>
          </p:cNvPr>
          <p:cNvSpPr/>
          <p:nvPr/>
        </p:nvSpPr>
        <p:spPr>
          <a:xfrm>
            <a:off x="596527" y="2527101"/>
            <a:ext cx="1246912" cy="157113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799" dirty="0">
              <a:solidFill>
                <a:schemeClr val="accent2"/>
              </a:solidFill>
            </a:endParaRPr>
          </a:p>
        </p:txBody>
      </p:sp>
      <p:sp>
        <p:nvSpPr>
          <p:cNvPr id="97" name="Textfeld 276">
            <a:extLst>
              <a:ext uri="{FF2B5EF4-FFF2-40B4-BE49-F238E27FC236}">
                <a16:creationId xmlns:a16="http://schemas.microsoft.com/office/drawing/2014/main" id="{453AC437-E18B-FC97-5968-9C2EED788D86}"/>
              </a:ext>
            </a:extLst>
          </p:cNvPr>
          <p:cNvSpPr txBox="1"/>
          <p:nvPr/>
        </p:nvSpPr>
        <p:spPr>
          <a:xfrm>
            <a:off x="428904" y="2385724"/>
            <a:ext cx="1642968" cy="16648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99" b="1" dirty="0">
                <a:solidFill>
                  <a:schemeClr val="accent2"/>
                </a:solidFill>
              </a:rPr>
              <a:t>Non-Renewable Electricity Generation</a:t>
            </a:r>
          </a:p>
        </p:txBody>
      </p:sp>
      <p:sp>
        <p:nvSpPr>
          <p:cNvPr id="98" name="Rechteck 97">
            <a:extLst>
              <a:ext uri="{FF2B5EF4-FFF2-40B4-BE49-F238E27FC236}">
                <a16:creationId xmlns:a16="http://schemas.microsoft.com/office/drawing/2014/main" id="{4B34BF39-79B0-D0DA-CB1F-7B398081DA5E}"/>
              </a:ext>
            </a:extLst>
          </p:cNvPr>
          <p:cNvSpPr/>
          <p:nvPr/>
        </p:nvSpPr>
        <p:spPr>
          <a:xfrm>
            <a:off x="703849" y="195486"/>
            <a:ext cx="937748" cy="2034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CO2 cap</a:t>
            </a:r>
          </a:p>
        </p:txBody>
      </p:sp>
      <p:cxnSp>
        <p:nvCxnSpPr>
          <p:cNvPr id="100" name="Gerade Verbindung mit Pfeil 99">
            <a:extLst>
              <a:ext uri="{FF2B5EF4-FFF2-40B4-BE49-F238E27FC236}">
                <a16:creationId xmlns:a16="http://schemas.microsoft.com/office/drawing/2014/main" id="{9DFF5448-31C4-7119-6340-CF6D946D1311}"/>
              </a:ext>
            </a:extLst>
          </p:cNvPr>
          <p:cNvCxnSpPr>
            <a:cxnSpLocks/>
            <a:stCxn id="96" idx="3"/>
            <a:endCxn id="5" idx="2"/>
          </p:cNvCxnSpPr>
          <p:nvPr/>
        </p:nvCxnSpPr>
        <p:spPr>
          <a:xfrm flipV="1">
            <a:off x="1843439" y="3306806"/>
            <a:ext cx="880081" cy="5862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extfeld 188">
            <a:extLst>
              <a:ext uri="{FF2B5EF4-FFF2-40B4-BE49-F238E27FC236}">
                <a16:creationId xmlns:a16="http://schemas.microsoft.com/office/drawing/2014/main" id="{F0C13612-4498-175A-C4FA-526182B312EB}"/>
              </a:ext>
            </a:extLst>
          </p:cNvPr>
          <p:cNvSpPr txBox="1"/>
          <p:nvPr/>
        </p:nvSpPr>
        <p:spPr>
          <a:xfrm>
            <a:off x="2322181" y="1799706"/>
            <a:ext cx="107856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2"/>
                </a:solidFill>
              </a:rPr>
              <a:t>Renewable</a:t>
            </a:r>
          </a:p>
          <a:p>
            <a:pPr algn="ctr"/>
            <a:r>
              <a:rPr lang="en-US" sz="1000" dirty="0">
                <a:solidFill>
                  <a:schemeClr val="accent2"/>
                </a:solidFill>
              </a:rPr>
              <a:t>Electricity node</a:t>
            </a:r>
          </a:p>
        </p:txBody>
      </p:sp>
      <p:sp>
        <p:nvSpPr>
          <p:cNvPr id="104" name="Textfeld 103">
            <a:extLst>
              <a:ext uri="{FF2B5EF4-FFF2-40B4-BE49-F238E27FC236}">
                <a16:creationId xmlns:a16="http://schemas.microsoft.com/office/drawing/2014/main" id="{45D306C6-C73E-A3DE-2AB9-1F0D2FA1B07F}"/>
              </a:ext>
            </a:extLst>
          </p:cNvPr>
          <p:cNvSpPr txBox="1"/>
          <p:nvPr/>
        </p:nvSpPr>
        <p:spPr>
          <a:xfrm>
            <a:off x="2921966" y="2249013"/>
            <a:ext cx="6860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Spill-over</a:t>
            </a:r>
          </a:p>
        </p:txBody>
      </p:sp>
      <p:sp>
        <p:nvSpPr>
          <p:cNvPr id="211" name="Textfeld 210">
            <a:extLst>
              <a:ext uri="{FF2B5EF4-FFF2-40B4-BE49-F238E27FC236}">
                <a16:creationId xmlns:a16="http://schemas.microsoft.com/office/drawing/2014/main" id="{FC3518E6-EFB5-A34A-90E5-AF28CDA5DF09}"/>
              </a:ext>
            </a:extLst>
          </p:cNvPr>
          <p:cNvSpPr txBox="1"/>
          <p:nvPr/>
        </p:nvSpPr>
        <p:spPr>
          <a:xfrm>
            <a:off x="4844255" y="1808714"/>
            <a:ext cx="107856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Hydrogen node</a:t>
            </a:r>
          </a:p>
        </p:txBody>
      </p:sp>
      <p:cxnSp>
        <p:nvCxnSpPr>
          <p:cNvPr id="105" name="Gerade Verbindung mit Pfeil 104">
            <a:extLst>
              <a:ext uri="{FF2B5EF4-FFF2-40B4-BE49-F238E27FC236}">
                <a16:creationId xmlns:a16="http://schemas.microsoft.com/office/drawing/2014/main" id="{B219571D-9DE0-DDCB-9395-A67A3EC8D524}"/>
              </a:ext>
            </a:extLst>
          </p:cNvPr>
          <p:cNvCxnSpPr>
            <a:cxnSpLocks/>
          </p:cNvCxnSpPr>
          <p:nvPr/>
        </p:nvCxnSpPr>
        <p:spPr>
          <a:xfrm>
            <a:off x="3522887" y="2270417"/>
            <a:ext cx="0" cy="242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478A667-523C-2DC5-4471-FF048A31C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661345"/>
            <a:ext cx="2915896" cy="288031"/>
          </a:xfrm>
        </p:spPr>
        <p:txBody>
          <a:bodyPr/>
          <a:lstStyle/>
          <a:p>
            <a:r>
              <a:rPr lang="en-GB" dirty="0"/>
              <a:t>The delegated act on renewable fuels of non-biological origin in an integrated European energy system model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5558CE9-7F00-B0B4-A57B-0116FC92BB43}"/>
              </a:ext>
            </a:extLst>
          </p:cNvPr>
          <p:cNvSpPr txBox="1"/>
          <p:nvPr/>
        </p:nvSpPr>
        <p:spPr>
          <a:xfrm>
            <a:off x="186842" y="4481410"/>
            <a:ext cx="438005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dirty="0"/>
              <a:t>[1] EU, 2018https://eur-lex.europa.eu/legal-content/EN/TXT/HTML/?</a:t>
            </a:r>
            <a:r>
              <a:rPr lang="en-GB" sz="700" dirty="0" err="1"/>
              <a:t>uri</a:t>
            </a:r>
            <a:r>
              <a:rPr lang="en-GB" sz="700" dirty="0"/>
              <a:t>=CELEX:02018L2001-20231120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2112217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7149B875-457D-0303-1718-D5B9F4B5E8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1040" y="123478"/>
            <a:ext cx="6301919" cy="4206687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699A3CE-425E-1094-939D-CE5E1C95A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162000"/>
            <a:ext cx="7560000" cy="468000"/>
          </a:xfrm>
        </p:spPr>
        <p:txBody>
          <a:bodyPr/>
          <a:lstStyle/>
          <a:p>
            <a:r>
              <a:rPr lang="en-US" dirty="0"/>
              <a:t>Potential transport system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2BD30E-F438-ACF2-DEB1-4AC77136F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7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50637A05-87BA-7FE6-5ED2-16104ABA3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661345"/>
            <a:ext cx="2915896" cy="288031"/>
          </a:xfrm>
        </p:spPr>
        <p:txBody>
          <a:bodyPr/>
          <a:lstStyle/>
          <a:p>
            <a:r>
              <a:rPr lang="en-GB" dirty="0"/>
              <a:t>The delegated act on renewable fuels of non-biological origin in an integrated European energy system model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38EE734-C61A-2F8B-16E3-64A3ED14C4F9}"/>
              </a:ext>
            </a:extLst>
          </p:cNvPr>
          <p:cNvSpPr txBox="1"/>
          <p:nvPr/>
        </p:nvSpPr>
        <p:spPr>
          <a:xfrm>
            <a:off x="287992" y="4284000"/>
            <a:ext cx="84239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[2] Linsel, O. &amp; Bertsch, V. (2023) A flexible approach to GIS based modelling of a global hydrogen transport system. International Journal of Hydrogen Energy. https://doi.org/10.1016/j.ijhydene.2023.08.199</a:t>
            </a:r>
          </a:p>
        </p:txBody>
      </p:sp>
    </p:spTree>
    <p:extLst>
      <p:ext uri="{BB962C8B-B14F-4D97-AF65-F5344CB8AC3E}">
        <p14:creationId xmlns:p14="http://schemas.microsoft.com/office/powerpoint/2010/main" val="1413737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944560-8FA7-12FA-CF06-86C2808B5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 – Option 1 Island Grid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E4FD429-D342-3A0F-B968-E586B17CC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8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7" name="Inhaltsplatzhalter 32">
            <a:extLst>
              <a:ext uri="{FF2B5EF4-FFF2-40B4-BE49-F238E27FC236}">
                <a16:creationId xmlns:a16="http://schemas.microsoft.com/office/drawing/2014/main" id="{1DA127C3-FE55-FC16-5EA8-733D10DD3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257" y="1871102"/>
            <a:ext cx="4386189" cy="116808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Distinctive modelling of island grids for each bidding zone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Same grid node production and smart meter balancing covered by this</a:t>
            </a:r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14D850D8-A873-4811-1134-0C69AAF1B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661345"/>
            <a:ext cx="2915896" cy="288031"/>
          </a:xfrm>
        </p:spPr>
        <p:txBody>
          <a:bodyPr/>
          <a:lstStyle/>
          <a:p>
            <a:r>
              <a:rPr lang="en-GB" dirty="0"/>
              <a:t>The delegated act on renewable fuels of non-biological origin in an integrated </a:t>
            </a:r>
            <a:r>
              <a:rPr lang="en-GB" dirty="0" err="1"/>
              <a:t>european</a:t>
            </a:r>
            <a:r>
              <a:rPr lang="en-GB" dirty="0"/>
              <a:t> energy system model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D6FA1E8-ABAA-8F1F-D73D-ADE54CCB751D}"/>
              </a:ext>
            </a:extLst>
          </p:cNvPr>
          <p:cNvSpPr/>
          <p:nvPr/>
        </p:nvSpPr>
        <p:spPr>
          <a:xfrm>
            <a:off x="706710" y="1244749"/>
            <a:ext cx="2297959" cy="293516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799" dirty="0">
              <a:solidFill>
                <a:schemeClr val="tx1"/>
              </a:solidFill>
            </a:endParaRPr>
          </a:p>
        </p:txBody>
      </p:sp>
      <p:grpSp>
        <p:nvGrpSpPr>
          <p:cNvPr id="11" name="Group 117">
            <a:extLst>
              <a:ext uri="{FF2B5EF4-FFF2-40B4-BE49-F238E27FC236}">
                <a16:creationId xmlns:a16="http://schemas.microsoft.com/office/drawing/2014/main" id="{8AFA9B96-A80C-7CED-5348-2C4E474C09FC}"/>
              </a:ext>
            </a:extLst>
          </p:cNvPr>
          <p:cNvGrpSpPr/>
          <p:nvPr/>
        </p:nvGrpSpPr>
        <p:grpSpPr>
          <a:xfrm>
            <a:off x="2034230" y="1310236"/>
            <a:ext cx="480328" cy="694257"/>
            <a:chOff x="4140282" y="2791102"/>
            <a:chExt cx="1051161" cy="1500859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3F1EC034-518C-2E67-AB06-134B5F28B933}"/>
                </a:ext>
              </a:extLst>
            </p:cNvPr>
            <p:cNvSpPr/>
            <p:nvPr/>
          </p:nvSpPr>
          <p:spPr>
            <a:xfrm>
              <a:off x="4140282" y="3049961"/>
              <a:ext cx="1051161" cy="1242000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15" name="Text Box 6">
              <a:extLst>
                <a:ext uri="{FF2B5EF4-FFF2-40B4-BE49-F238E27FC236}">
                  <a16:creationId xmlns:a16="http://schemas.microsoft.com/office/drawing/2014/main" id="{1BE79D51-82E2-13EE-3323-2DB3DA95F70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197862" y="2791102"/>
              <a:ext cx="936000" cy="34849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tx2"/>
                  </a:solidFill>
                </a:rPr>
                <a:t>Electrolysis</a:t>
              </a:r>
            </a:p>
          </p:txBody>
        </p:sp>
        <p:sp>
          <p:nvSpPr>
            <p:cNvPr id="16" name="Rectangle 209">
              <a:extLst>
                <a:ext uri="{FF2B5EF4-FFF2-40B4-BE49-F238E27FC236}">
                  <a16:creationId xmlns:a16="http://schemas.microsoft.com/office/drawing/2014/main" id="{C9644D08-9615-2F7F-F934-5A6331E63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6719" y="3326143"/>
              <a:ext cx="864001" cy="864000"/>
            </a:xfrm>
            <a:prstGeom prst="rect">
              <a:avLst/>
            </a:prstGeom>
            <a:solidFill>
              <a:schemeClr val="tx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29">
              <a:extLst>
                <a:ext uri="{FF2B5EF4-FFF2-40B4-BE49-F238E27FC236}">
                  <a16:creationId xmlns:a16="http://schemas.microsoft.com/office/drawing/2014/main" id="{F14FEC74-BC90-58FE-D88F-E228DFEFA7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5693" y="3499110"/>
              <a:ext cx="432416" cy="504486"/>
            </a:xfrm>
            <a:custGeom>
              <a:avLst/>
              <a:gdLst>
                <a:gd name="T0" fmla="*/ 1748 w 2551"/>
                <a:gd name="T1" fmla="*/ 236 h 3023"/>
                <a:gd name="T2" fmla="*/ 1654 w 2551"/>
                <a:gd name="T3" fmla="*/ 94 h 3023"/>
                <a:gd name="T4" fmla="*/ 1512 w 2551"/>
                <a:gd name="T5" fmla="*/ 236 h 3023"/>
                <a:gd name="T6" fmla="*/ 1654 w 2551"/>
                <a:gd name="T7" fmla="*/ 331 h 3023"/>
                <a:gd name="T8" fmla="*/ 1748 w 2551"/>
                <a:gd name="T9" fmla="*/ 472 h 3023"/>
                <a:gd name="T10" fmla="*/ 1890 w 2551"/>
                <a:gd name="T11" fmla="*/ 331 h 3023"/>
                <a:gd name="T12" fmla="*/ 1040 w 2551"/>
                <a:gd name="T13" fmla="*/ 236 h 3023"/>
                <a:gd name="T14" fmla="*/ 662 w 2551"/>
                <a:gd name="T15" fmla="*/ 331 h 3023"/>
                <a:gd name="T16" fmla="*/ 1040 w 2551"/>
                <a:gd name="T17" fmla="*/ 236 h 3023"/>
                <a:gd name="T18" fmla="*/ 1937 w 2551"/>
                <a:gd name="T19" fmla="*/ 567 h 3023"/>
                <a:gd name="T20" fmla="*/ 614 w 2551"/>
                <a:gd name="T21" fmla="*/ 1653 h 3023"/>
                <a:gd name="T22" fmla="*/ 425 w 2551"/>
                <a:gd name="T23" fmla="*/ 0 h 3023"/>
                <a:gd name="T24" fmla="*/ 2126 w 2551"/>
                <a:gd name="T25" fmla="*/ 1653 h 3023"/>
                <a:gd name="T26" fmla="*/ 1888 w 2551"/>
                <a:gd name="T27" fmla="*/ 2401 h 3023"/>
                <a:gd name="T28" fmla="*/ 1652 w 2551"/>
                <a:gd name="T29" fmla="*/ 2148 h 3023"/>
                <a:gd name="T30" fmla="*/ 1416 w 2551"/>
                <a:gd name="T31" fmla="*/ 2398 h 3023"/>
                <a:gd name="T32" fmla="*/ 1652 w 2551"/>
                <a:gd name="T33" fmla="*/ 2654 h 3023"/>
                <a:gd name="T34" fmla="*/ 1888 w 2551"/>
                <a:gd name="T35" fmla="*/ 2401 h 3023"/>
                <a:gd name="T36" fmla="*/ 1272 w 2551"/>
                <a:gd name="T37" fmla="*/ 2682 h 3023"/>
                <a:gd name="T38" fmla="*/ 1377 w 2551"/>
                <a:gd name="T39" fmla="*/ 2549 h 3023"/>
                <a:gd name="T40" fmla="*/ 1167 w 2551"/>
                <a:gd name="T41" fmla="*/ 2488 h 3023"/>
                <a:gd name="T42" fmla="*/ 1258 w 2551"/>
                <a:gd name="T43" fmla="*/ 2526 h 3023"/>
                <a:gd name="T44" fmla="*/ 1246 w 2551"/>
                <a:gd name="T45" fmla="*/ 2627 h 3023"/>
                <a:gd name="T46" fmla="*/ 1170 w 2551"/>
                <a:gd name="T47" fmla="*/ 2740 h 3023"/>
                <a:gd name="T48" fmla="*/ 1379 w 2551"/>
                <a:gd name="T49" fmla="*/ 2682 h 3023"/>
                <a:gd name="T50" fmla="*/ 995 w 2551"/>
                <a:gd name="T51" fmla="*/ 2157 h 3023"/>
                <a:gd name="T52" fmla="*/ 817 w 2551"/>
                <a:gd name="T53" fmla="*/ 2353 h 3023"/>
                <a:gd name="T54" fmla="*/ 706 w 2551"/>
                <a:gd name="T55" fmla="*/ 2157 h 3023"/>
                <a:gd name="T56" fmla="*/ 817 w 2551"/>
                <a:gd name="T57" fmla="*/ 2645 h 3023"/>
                <a:gd name="T58" fmla="*/ 995 w 2551"/>
                <a:gd name="T59" fmla="*/ 2439 h 3023"/>
                <a:gd name="T60" fmla="*/ 1106 w 2551"/>
                <a:gd name="T61" fmla="*/ 2645 h 3023"/>
                <a:gd name="T62" fmla="*/ 2551 w 2551"/>
                <a:gd name="T63" fmla="*/ 756 h 3023"/>
                <a:gd name="T64" fmla="*/ 0 w 2551"/>
                <a:gd name="T65" fmla="*/ 3023 h 3023"/>
                <a:gd name="T66" fmla="*/ 284 w 2551"/>
                <a:gd name="T67" fmla="*/ 756 h 3023"/>
                <a:gd name="T68" fmla="*/ 756 w 2551"/>
                <a:gd name="T69" fmla="*/ 1795 h 3023"/>
                <a:gd name="T70" fmla="*/ 1796 w 2551"/>
                <a:gd name="T71" fmla="*/ 756 h 3023"/>
                <a:gd name="T72" fmla="*/ 2268 w 2551"/>
                <a:gd name="T73" fmla="*/ 1795 h 3023"/>
                <a:gd name="T74" fmla="*/ 2551 w 2551"/>
                <a:gd name="T75" fmla="*/ 756 h 3023"/>
                <a:gd name="T76" fmla="*/ 1652 w 2551"/>
                <a:gd name="T77" fmla="*/ 2568 h 3023"/>
                <a:gd name="T78" fmla="*/ 1652 w 2551"/>
                <a:gd name="T79" fmla="*/ 2234 h 3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51" h="3023">
                  <a:moveTo>
                    <a:pt x="1890" y="236"/>
                  </a:moveTo>
                  <a:lnTo>
                    <a:pt x="1748" y="236"/>
                  </a:lnTo>
                  <a:lnTo>
                    <a:pt x="1748" y="94"/>
                  </a:lnTo>
                  <a:lnTo>
                    <a:pt x="1654" y="94"/>
                  </a:lnTo>
                  <a:lnTo>
                    <a:pt x="1654" y="236"/>
                  </a:lnTo>
                  <a:lnTo>
                    <a:pt x="1512" y="236"/>
                  </a:lnTo>
                  <a:lnTo>
                    <a:pt x="1512" y="331"/>
                  </a:lnTo>
                  <a:lnTo>
                    <a:pt x="1654" y="331"/>
                  </a:lnTo>
                  <a:lnTo>
                    <a:pt x="1654" y="472"/>
                  </a:lnTo>
                  <a:lnTo>
                    <a:pt x="1748" y="472"/>
                  </a:lnTo>
                  <a:lnTo>
                    <a:pt x="1748" y="331"/>
                  </a:lnTo>
                  <a:lnTo>
                    <a:pt x="1890" y="331"/>
                  </a:lnTo>
                  <a:lnTo>
                    <a:pt x="1890" y="236"/>
                  </a:lnTo>
                  <a:close/>
                  <a:moveTo>
                    <a:pt x="1040" y="236"/>
                  </a:moveTo>
                  <a:lnTo>
                    <a:pt x="662" y="236"/>
                  </a:lnTo>
                  <a:lnTo>
                    <a:pt x="662" y="331"/>
                  </a:lnTo>
                  <a:lnTo>
                    <a:pt x="1040" y="331"/>
                  </a:lnTo>
                  <a:lnTo>
                    <a:pt x="1040" y="236"/>
                  </a:lnTo>
                  <a:close/>
                  <a:moveTo>
                    <a:pt x="1937" y="1653"/>
                  </a:moveTo>
                  <a:lnTo>
                    <a:pt x="1937" y="567"/>
                  </a:lnTo>
                  <a:lnTo>
                    <a:pt x="614" y="567"/>
                  </a:lnTo>
                  <a:lnTo>
                    <a:pt x="614" y="1653"/>
                  </a:lnTo>
                  <a:lnTo>
                    <a:pt x="425" y="1653"/>
                  </a:lnTo>
                  <a:lnTo>
                    <a:pt x="425" y="0"/>
                  </a:lnTo>
                  <a:lnTo>
                    <a:pt x="2126" y="0"/>
                  </a:lnTo>
                  <a:lnTo>
                    <a:pt x="2126" y="1653"/>
                  </a:lnTo>
                  <a:lnTo>
                    <a:pt x="1937" y="1653"/>
                  </a:lnTo>
                  <a:close/>
                  <a:moveTo>
                    <a:pt x="1888" y="2401"/>
                  </a:moveTo>
                  <a:cubicBezTo>
                    <a:pt x="1888" y="2328"/>
                    <a:pt x="1868" y="2268"/>
                    <a:pt x="1829" y="2222"/>
                  </a:cubicBezTo>
                  <a:cubicBezTo>
                    <a:pt x="1787" y="2171"/>
                    <a:pt x="1730" y="2148"/>
                    <a:pt x="1652" y="2148"/>
                  </a:cubicBezTo>
                  <a:cubicBezTo>
                    <a:pt x="1581" y="2148"/>
                    <a:pt x="1527" y="2169"/>
                    <a:pt x="1486" y="2210"/>
                  </a:cubicBezTo>
                  <a:cubicBezTo>
                    <a:pt x="1441" y="2255"/>
                    <a:pt x="1416" y="2322"/>
                    <a:pt x="1416" y="2398"/>
                  </a:cubicBezTo>
                  <a:cubicBezTo>
                    <a:pt x="1416" y="2474"/>
                    <a:pt x="1435" y="2533"/>
                    <a:pt x="1475" y="2580"/>
                  </a:cubicBezTo>
                  <a:cubicBezTo>
                    <a:pt x="1517" y="2630"/>
                    <a:pt x="1574" y="2654"/>
                    <a:pt x="1652" y="2654"/>
                  </a:cubicBezTo>
                  <a:cubicBezTo>
                    <a:pt x="1723" y="2654"/>
                    <a:pt x="1777" y="2634"/>
                    <a:pt x="1818" y="2592"/>
                  </a:cubicBezTo>
                  <a:cubicBezTo>
                    <a:pt x="1863" y="2546"/>
                    <a:pt x="1888" y="2481"/>
                    <a:pt x="1888" y="2401"/>
                  </a:cubicBezTo>
                  <a:close/>
                  <a:moveTo>
                    <a:pt x="1379" y="2682"/>
                  </a:moveTo>
                  <a:lnTo>
                    <a:pt x="1272" y="2682"/>
                  </a:lnTo>
                  <a:cubicBezTo>
                    <a:pt x="1292" y="2668"/>
                    <a:pt x="1313" y="2650"/>
                    <a:pt x="1333" y="2633"/>
                  </a:cubicBezTo>
                  <a:cubicBezTo>
                    <a:pt x="1365" y="2603"/>
                    <a:pt x="1377" y="2580"/>
                    <a:pt x="1377" y="2549"/>
                  </a:cubicBezTo>
                  <a:cubicBezTo>
                    <a:pt x="1377" y="2496"/>
                    <a:pt x="1339" y="2467"/>
                    <a:pt x="1269" y="2467"/>
                  </a:cubicBezTo>
                  <a:cubicBezTo>
                    <a:pt x="1235" y="2467"/>
                    <a:pt x="1199" y="2474"/>
                    <a:pt x="1167" y="2488"/>
                  </a:cubicBezTo>
                  <a:lnTo>
                    <a:pt x="1179" y="2547"/>
                  </a:lnTo>
                  <a:cubicBezTo>
                    <a:pt x="1220" y="2531"/>
                    <a:pt x="1237" y="2526"/>
                    <a:pt x="1258" y="2526"/>
                  </a:cubicBezTo>
                  <a:cubicBezTo>
                    <a:pt x="1285" y="2526"/>
                    <a:pt x="1300" y="2537"/>
                    <a:pt x="1300" y="2556"/>
                  </a:cubicBezTo>
                  <a:cubicBezTo>
                    <a:pt x="1300" y="2576"/>
                    <a:pt x="1284" y="2597"/>
                    <a:pt x="1246" y="2627"/>
                  </a:cubicBezTo>
                  <a:cubicBezTo>
                    <a:pt x="1214" y="2653"/>
                    <a:pt x="1189" y="2671"/>
                    <a:pt x="1170" y="2682"/>
                  </a:cubicBezTo>
                  <a:lnTo>
                    <a:pt x="1170" y="2740"/>
                  </a:lnTo>
                  <a:lnTo>
                    <a:pt x="1379" y="2740"/>
                  </a:lnTo>
                  <a:lnTo>
                    <a:pt x="1379" y="2682"/>
                  </a:lnTo>
                  <a:close/>
                  <a:moveTo>
                    <a:pt x="1106" y="2157"/>
                  </a:moveTo>
                  <a:lnTo>
                    <a:pt x="995" y="2157"/>
                  </a:lnTo>
                  <a:lnTo>
                    <a:pt x="995" y="2353"/>
                  </a:lnTo>
                  <a:lnTo>
                    <a:pt x="817" y="2353"/>
                  </a:lnTo>
                  <a:lnTo>
                    <a:pt x="817" y="2157"/>
                  </a:lnTo>
                  <a:lnTo>
                    <a:pt x="706" y="2157"/>
                  </a:lnTo>
                  <a:lnTo>
                    <a:pt x="706" y="2645"/>
                  </a:lnTo>
                  <a:lnTo>
                    <a:pt x="817" y="2645"/>
                  </a:lnTo>
                  <a:lnTo>
                    <a:pt x="817" y="2439"/>
                  </a:lnTo>
                  <a:lnTo>
                    <a:pt x="995" y="2439"/>
                  </a:lnTo>
                  <a:lnTo>
                    <a:pt x="995" y="2645"/>
                  </a:lnTo>
                  <a:lnTo>
                    <a:pt x="1106" y="2645"/>
                  </a:lnTo>
                  <a:lnTo>
                    <a:pt x="1106" y="2157"/>
                  </a:lnTo>
                  <a:close/>
                  <a:moveTo>
                    <a:pt x="2551" y="756"/>
                  </a:moveTo>
                  <a:lnTo>
                    <a:pt x="2551" y="3023"/>
                  </a:lnTo>
                  <a:lnTo>
                    <a:pt x="0" y="3023"/>
                  </a:lnTo>
                  <a:lnTo>
                    <a:pt x="0" y="756"/>
                  </a:lnTo>
                  <a:lnTo>
                    <a:pt x="284" y="756"/>
                  </a:lnTo>
                  <a:lnTo>
                    <a:pt x="284" y="1795"/>
                  </a:lnTo>
                  <a:lnTo>
                    <a:pt x="756" y="1795"/>
                  </a:lnTo>
                  <a:lnTo>
                    <a:pt x="756" y="756"/>
                  </a:lnTo>
                  <a:lnTo>
                    <a:pt x="1796" y="756"/>
                  </a:lnTo>
                  <a:lnTo>
                    <a:pt x="1796" y="1795"/>
                  </a:lnTo>
                  <a:lnTo>
                    <a:pt x="2268" y="1795"/>
                  </a:lnTo>
                  <a:lnTo>
                    <a:pt x="2268" y="756"/>
                  </a:lnTo>
                  <a:lnTo>
                    <a:pt x="2551" y="756"/>
                  </a:lnTo>
                  <a:close/>
                  <a:moveTo>
                    <a:pt x="1774" y="2401"/>
                  </a:moveTo>
                  <a:cubicBezTo>
                    <a:pt x="1774" y="2503"/>
                    <a:pt x="1726" y="2568"/>
                    <a:pt x="1652" y="2568"/>
                  </a:cubicBezTo>
                  <a:cubicBezTo>
                    <a:pt x="1577" y="2568"/>
                    <a:pt x="1530" y="2503"/>
                    <a:pt x="1530" y="2399"/>
                  </a:cubicBezTo>
                  <a:cubicBezTo>
                    <a:pt x="1530" y="2299"/>
                    <a:pt x="1577" y="2234"/>
                    <a:pt x="1652" y="2234"/>
                  </a:cubicBezTo>
                  <a:cubicBezTo>
                    <a:pt x="1726" y="2234"/>
                    <a:pt x="1774" y="2299"/>
                    <a:pt x="1774" y="240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392" tIns="45696" rIns="91392" bIns="45696" numCol="1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600" dirty="0"/>
            </a:p>
          </p:txBody>
        </p:sp>
      </p:grpSp>
      <p:sp>
        <p:nvSpPr>
          <p:cNvPr id="18" name="Textfeld 276">
            <a:extLst>
              <a:ext uri="{FF2B5EF4-FFF2-40B4-BE49-F238E27FC236}">
                <a16:creationId xmlns:a16="http://schemas.microsoft.com/office/drawing/2014/main" id="{4372F4D5-8774-A2E6-87BB-CD06C58A7D45}"/>
              </a:ext>
            </a:extLst>
          </p:cNvPr>
          <p:cNvSpPr txBox="1"/>
          <p:nvPr/>
        </p:nvSpPr>
        <p:spPr>
          <a:xfrm>
            <a:off x="1271702" y="1127613"/>
            <a:ext cx="824741" cy="1998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99" b="1">
                <a:solidFill>
                  <a:schemeClr val="tx2"/>
                </a:solidFill>
              </a:rPr>
              <a:t>Island Grid</a:t>
            </a:r>
          </a:p>
        </p:txBody>
      </p:sp>
      <p:cxnSp>
        <p:nvCxnSpPr>
          <p:cNvPr id="19" name="Verbinder: gewinkelt 18">
            <a:extLst>
              <a:ext uri="{FF2B5EF4-FFF2-40B4-BE49-F238E27FC236}">
                <a16:creationId xmlns:a16="http://schemas.microsoft.com/office/drawing/2014/main" id="{52DA8626-8196-8436-CD0C-452F8081AB4D}"/>
              </a:ext>
            </a:extLst>
          </p:cNvPr>
          <p:cNvCxnSpPr>
            <a:cxnSpLocks/>
            <a:stCxn id="47" idx="3"/>
            <a:endCxn id="39" idx="2"/>
          </p:cNvCxnSpPr>
          <p:nvPr/>
        </p:nvCxnSpPr>
        <p:spPr>
          <a:xfrm>
            <a:off x="1262177" y="1715207"/>
            <a:ext cx="302677" cy="699606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Verbinder: gewinkelt 19">
            <a:extLst>
              <a:ext uri="{FF2B5EF4-FFF2-40B4-BE49-F238E27FC236}">
                <a16:creationId xmlns:a16="http://schemas.microsoft.com/office/drawing/2014/main" id="{DDD139D2-05F4-BD05-E4B4-01286B7C8DFE}"/>
              </a:ext>
            </a:extLst>
          </p:cNvPr>
          <p:cNvCxnSpPr>
            <a:cxnSpLocks/>
            <a:stCxn id="57" idx="3"/>
            <a:endCxn id="39" idx="2"/>
          </p:cNvCxnSpPr>
          <p:nvPr/>
        </p:nvCxnSpPr>
        <p:spPr>
          <a:xfrm flipV="1">
            <a:off x="1258528" y="2414813"/>
            <a:ext cx="306326" cy="686903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E611A7AD-C317-D775-57C8-357F98327813}"/>
              </a:ext>
            </a:extLst>
          </p:cNvPr>
          <p:cNvCxnSpPr>
            <a:cxnSpLocks/>
            <a:stCxn id="52" idx="3"/>
            <a:endCxn id="39" idx="2"/>
          </p:cNvCxnSpPr>
          <p:nvPr/>
        </p:nvCxnSpPr>
        <p:spPr>
          <a:xfrm flipV="1">
            <a:off x="1264136" y="2414813"/>
            <a:ext cx="300718" cy="742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DB967C83-F768-44F6-F3AC-A17D6465F448}"/>
              </a:ext>
            </a:extLst>
          </p:cNvPr>
          <p:cNvCxnSpPr>
            <a:cxnSpLocks/>
            <a:stCxn id="38" idx="6"/>
            <a:endCxn id="25" idx="1"/>
          </p:cNvCxnSpPr>
          <p:nvPr/>
        </p:nvCxnSpPr>
        <p:spPr>
          <a:xfrm>
            <a:off x="2909278" y="2424286"/>
            <a:ext cx="247446" cy="0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201CB22-D4AF-0323-FB06-3B159A1382E9}"/>
              </a:ext>
            </a:extLst>
          </p:cNvPr>
          <p:cNvGrpSpPr/>
          <p:nvPr/>
        </p:nvGrpSpPr>
        <p:grpSpPr>
          <a:xfrm>
            <a:off x="3156724" y="2017287"/>
            <a:ext cx="480328" cy="694257"/>
            <a:chOff x="2413992" y="2599004"/>
            <a:chExt cx="480328" cy="694257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89FB7B8E-171A-15E1-DB79-121C40DC7AD5}"/>
                </a:ext>
              </a:extLst>
            </p:cNvPr>
            <p:cNvSpPr/>
            <p:nvPr/>
          </p:nvSpPr>
          <p:spPr>
            <a:xfrm>
              <a:off x="2413992" y="2718745"/>
              <a:ext cx="480328" cy="574516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26" name="Text Box 6">
              <a:extLst>
                <a:ext uri="{FF2B5EF4-FFF2-40B4-BE49-F238E27FC236}">
                  <a16:creationId xmlns:a16="http://schemas.microsoft.com/office/drawing/2014/main" id="{2575586C-69B9-6599-C9CC-2B0E1AAC260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440303" y="2599004"/>
              <a:ext cx="427705" cy="16120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tx2"/>
                  </a:solidFill>
                </a:rPr>
                <a:t>Hydrogen</a:t>
              </a:r>
            </a:p>
            <a:p>
              <a:pPr algn="ctr"/>
              <a:r>
                <a:rPr lang="en-US" altLang="en-US" sz="600" dirty="0">
                  <a:solidFill>
                    <a:schemeClr val="tx2"/>
                  </a:solidFill>
                </a:rPr>
                <a:t>Grid</a:t>
              </a:r>
            </a:p>
          </p:txBody>
        </p:sp>
        <p:sp>
          <p:nvSpPr>
            <p:cNvPr id="27" name="Rectangle 209">
              <a:extLst>
                <a:ext uri="{FF2B5EF4-FFF2-40B4-BE49-F238E27FC236}">
                  <a16:creationId xmlns:a16="http://schemas.microsoft.com/office/drawing/2014/main" id="{24BDD314-A3A0-E548-8771-EF2585365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059" y="2846500"/>
              <a:ext cx="394805" cy="399663"/>
            </a:xfrm>
            <a:prstGeom prst="rect">
              <a:avLst/>
            </a:prstGeom>
            <a:solidFill>
              <a:schemeClr val="tx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>
                <a:solidFill>
                  <a:schemeClr val="bg1"/>
                </a:solidFill>
              </a:endParaRPr>
            </a:p>
          </p:txBody>
        </p:sp>
        <p:pic>
          <p:nvPicPr>
            <p:cNvPr id="28" name="Grafik 27" descr="Netzplandiagramm mit einfarbiger Füllung">
              <a:extLst>
                <a:ext uri="{FF2B5EF4-FFF2-40B4-BE49-F238E27FC236}">
                  <a16:creationId xmlns:a16="http://schemas.microsoft.com/office/drawing/2014/main" id="{3F03A001-79F5-82E4-D147-35337E7AE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434671" y="2846498"/>
              <a:ext cx="399663" cy="399663"/>
            </a:xfrm>
            <a:prstGeom prst="rect">
              <a:avLst/>
            </a:prstGeom>
          </p:spPr>
        </p:pic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93BA4DDE-5B8E-A7AC-391F-1531572D76BE}"/>
              </a:ext>
            </a:extLst>
          </p:cNvPr>
          <p:cNvGrpSpPr/>
          <p:nvPr/>
        </p:nvGrpSpPr>
        <p:grpSpPr>
          <a:xfrm>
            <a:off x="2041559" y="2919450"/>
            <a:ext cx="480328" cy="694257"/>
            <a:chOff x="1565072" y="3638678"/>
            <a:chExt cx="480328" cy="694257"/>
          </a:xfrm>
        </p:grpSpPr>
        <p:grpSp>
          <p:nvGrpSpPr>
            <p:cNvPr id="30" name="Group 117">
              <a:extLst>
                <a:ext uri="{FF2B5EF4-FFF2-40B4-BE49-F238E27FC236}">
                  <a16:creationId xmlns:a16="http://schemas.microsoft.com/office/drawing/2014/main" id="{5E3A899A-F336-FDA6-0DCB-1B49C384B680}"/>
                </a:ext>
              </a:extLst>
            </p:cNvPr>
            <p:cNvGrpSpPr/>
            <p:nvPr/>
          </p:nvGrpSpPr>
          <p:grpSpPr>
            <a:xfrm>
              <a:off x="1565072" y="3638678"/>
              <a:ext cx="480328" cy="694257"/>
              <a:chOff x="4140282" y="2791102"/>
              <a:chExt cx="1051161" cy="1500859"/>
            </a:xfrm>
          </p:grpSpPr>
          <p:sp>
            <p:nvSpPr>
              <p:cNvPr id="33" name="Rechteck 32">
                <a:extLst>
                  <a:ext uri="{FF2B5EF4-FFF2-40B4-BE49-F238E27FC236}">
                    <a16:creationId xmlns:a16="http://schemas.microsoft.com/office/drawing/2014/main" id="{45E420BC-BF4D-18C2-93D2-4681514638B4}"/>
                  </a:ext>
                </a:extLst>
              </p:cNvPr>
              <p:cNvSpPr/>
              <p:nvPr/>
            </p:nvSpPr>
            <p:spPr>
              <a:xfrm>
                <a:off x="4140282" y="3049961"/>
                <a:ext cx="1051161" cy="1242000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Text Box 6">
                <a:extLst>
                  <a:ext uri="{FF2B5EF4-FFF2-40B4-BE49-F238E27FC236}">
                    <a16:creationId xmlns:a16="http://schemas.microsoft.com/office/drawing/2014/main" id="{88BB20E0-CF9A-EA9A-6A75-5D3ADAA6EE2B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4197862" y="2791102"/>
                <a:ext cx="936000" cy="348494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71926" rIns="0" bIns="0" anchor="ctr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en-US" sz="600" dirty="0">
                    <a:solidFill>
                      <a:schemeClr val="accent2"/>
                    </a:solidFill>
                  </a:rPr>
                  <a:t>Smart</a:t>
                </a:r>
              </a:p>
              <a:p>
                <a:pPr algn="ctr"/>
                <a:r>
                  <a:rPr lang="en-US" altLang="en-US" sz="600" dirty="0">
                    <a:solidFill>
                      <a:schemeClr val="accent2"/>
                    </a:solidFill>
                  </a:rPr>
                  <a:t>Meter</a:t>
                </a:r>
              </a:p>
            </p:txBody>
          </p:sp>
          <p:sp>
            <p:nvSpPr>
              <p:cNvPr id="35" name="Rectangle 209">
                <a:extLst>
                  <a:ext uri="{FF2B5EF4-FFF2-40B4-BE49-F238E27FC236}">
                    <a16:creationId xmlns:a16="http://schemas.microsoft.com/office/drawing/2014/main" id="{B194000B-1C7D-B8A8-C4E6-42FC5C2F03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6719" y="3326143"/>
                <a:ext cx="864001" cy="864000"/>
              </a:xfrm>
              <a:prstGeom prst="rect">
                <a:avLst/>
              </a:prstGeom>
              <a:solidFill>
                <a:schemeClr val="accent2"/>
              </a:solidFill>
              <a:ln w="9525" algn="ctr">
                <a:solidFill>
                  <a:schemeClr val="accent2"/>
                </a:solidFill>
                <a:miter lim="800000"/>
                <a:headEnd/>
                <a:tailEnd/>
              </a:ln>
              <a:effectLst/>
            </p:spPr>
            <p:txBody>
              <a:bodyPr lIns="53972" tIns="35981" rIns="53972" bIns="35981" anchor="ctr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60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1" name="Grafik 30" descr="Tachometer niedrig mit einfarbiger Füllung">
              <a:extLst>
                <a:ext uri="{FF2B5EF4-FFF2-40B4-BE49-F238E27FC236}">
                  <a16:creationId xmlns:a16="http://schemas.microsoft.com/office/drawing/2014/main" id="{11A91D43-6521-E85E-8A17-EAF214421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63989" y="3919623"/>
              <a:ext cx="282489" cy="282489"/>
            </a:xfrm>
            <a:prstGeom prst="rect">
              <a:avLst/>
            </a:prstGeom>
          </p:spPr>
        </p:pic>
        <p:pic>
          <p:nvPicPr>
            <p:cNvPr id="32" name="Grafik 31" descr="Blitz mit einfarbiger Füllung">
              <a:extLst>
                <a:ext uri="{FF2B5EF4-FFF2-40B4-BE49-F238E27FC236}">
                  <a16:creationId xmlns:a16="http://schemas.microsoft.com/office/drawing/2014/main" id="{FFEE9144-4A2B-45E5-52BF-ACD25458C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5234" y="3998578"/>
              <a:ext cx="233069" cy="233069"/>
            </a:xfrm>
            <a:prstGeom prst="rect">
              <a:avLst/>
            </a:prstGeom>
          </p:spPr>
        </p:pic>
      </p:grp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7C578FF2-A86B-809C-FDD6-7B14298ABDE8}"/>
              </a:ext>
            </a:extLst>
          </p:cNvPr>
          <p:cNvCxnSpPr>
            <a:cxnSpLocks/>
            <a:stCxn id="41" idx="1"/>
            <a:endCxn id="33" idx="3"/>
          </p:cNvCxnSpPr>
          <p:nvPr/>
        </p:nvCxnSpPr>
        <p:spPr>
          <a:xfrm flipH="1">
            <a:off x="2521887" y="3316591"/>
            <a:ext cx="627143" cy="9858"/>
          </a:xfrm>
          <a:prstGeom prst="straightConnector1">
            <a:avLst/>
          </a:prstGeom>
          <a:ln w="190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Verbinder: gewinkelt 36">
            <a:extLst>
              <a:ext uri="{FF2B5EF4-FFF2-40B4-BE49-F238E27FC236}">
                <a16:creationId xmlns:a16="http://schemas.microsoft.com/office/drawing/2014/main" id="{886B3996-7D18-F53F-1A05-907091247EBA}"/>
              </a:ext>
            </a:extLst>
          </p:cNvPr>
          <p:cNvCxnSpPr>
            <a:cxnSpLocks/>
            <a:endCxn id="14" idx="1"/>
          </p:cNvCxnSpPr>
          <p:nvPr/>
        </p:nvCxnSpPr>
        <p:spPr>
          <a:xfrm rot="5400000" flipH="1" flipV="1">
            <a:off x="1711813" y="1826610"/>
            <a:ext cx="431792" cy="213042"/>
          </a:xfrm>
          <a:prstGeom prst="bentConnector2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7C22AF06-4482-09D0-C45B-8DFFF59D2242}"/>
              </a:ext>
            </a:extLst>
          </p:cNvPr>
          <p:cNvSpPr/>
          <p:nvPr/>
        </p:nvSpPr>
        <p:spPr>
          <a:xfrm>
            <a:off x="2428950" y="2193286"/>
            <a:ext cx="480328" cy="46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2C551A37-6A3B-756D-54EC-30DF1444CE24}"/>
              </a:ext>
            </a:extLst>
          </p:cNvPr>
          <p:cNvSpPr/>
          <p:nvPr/>
        </p:nvSpPr>
        <p:spPr>
          <a:xfrm>
            <a:off x="1564854" y="2183813"/>
            <a:ext cx="480328" cy="46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3BAAFD6A-3A37-9664-9763-56057BF0C364}"/>
              </a:ext>
            </a:extLst>
          </p:cNvPr>
          <p:cNvGrpSpPr/>
          <p:nvPr/>
        </p:nvGrpSpPr>
        <p:grpSpPr>
          <a:xfrm>
            <a:off x="3149030" y="2909592"/>
            <a:ext cx="480328" cy="694257"/>
            <a:chOff x="2413992" y="2599004"/>
            <a:chExt cx="480328" cy="694257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C9224019-15F4-1505-555E-0093C2BD739A}"/>
                </a:ext>
              </a:extLst>
            </p:cNvPr>
            <p:cNvSpPr/>
            <p:nvPr/>
          </p:nvSpPr>
          <p:spPr>
            <a:xfrm>
              <a:off x="2413992" y="2718745"/>
              <a:ext cx="480328" cy="57451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42" name="Text Box 6">
              <a:extLst>
                <a:ext uri="{FF2B5EF4-FFF2-40B4-BE49-F238E27FC236}">
                  <a16:creationId xmlns:a16="http://schemas.microsoft.com/office/drawing/2014/main" id="{E65A1288-8539-B6DC-1AE1-E62E7C529AF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440303" y="2599004"/>
              <a:ext cx="427705" cy="16120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Mixed electricity</a:t>
              </a:r>
            </a:p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Grid</a:t>
              </a:r>
            </a:p>
          </p:txBody>
        </p:sp>
        <p:sp>
          <p:nvSpPr>
            <p:cNvPr id="43" name="Rectangle 209">
              <a:extLst>
                <a:ext uri="{FF2B5EF4-FFF2-40B4-BE49-F238E27FC236}">
                  <a16:creationId xmlns:a16="http://schemas.microsoft.com/office/drawing/2014/main" id="{08639540-4C3D-F721-BE83-AE3312AC63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059" y="2846500"/>
              <a:ext cx="394805" cy="399663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pic>
          <p:nvPicPr>
            <p:cNvPr id="44" name="Grafik 43" descr="Netzplandiagramm mit einfarbiger Füllung">
              <a:extLst>
                <a:ext uri="{FF2B5EF4-FFF2-40B4-BE49-F238E27FC236}">
                  <a16:creationId xmlns:a16="http://schemas.microsoft.com/office/drawing/2014/main" id="{89C05010-3C87-598C-32B5-230381D99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434671" y="2846498"/>
              <a:ext cx="399663" cy="399663"/>
            </a:xfrm>
            <a:prstGeom prst="rect">
              <a:avLst/>
            </a:prstGeom>
          </p:spPr>
        </p:pic>
      </p:grpSp>
      <p:grpSp>
        <p:nvGrpSpPr>
          <p:cNvPr id="45" name="Group 156">
            <a:extLst>
              <a:ext uri="{FF2B5EF4-FFF2-40B4-BE49-F238E27FC236}">
                <a16:creationId xmlns:a16="http://schemas.microsoft.com/office/drawing/2014/main" id="{B11ECE13-D2D7-66A6-96AD-A45CE1A2AEB1}"/>
              </a:ext>
            </a:extLst>
          </p:cNvPr>
          <p:cNvGrpSpPr/>
          <p:nvPr/>
        </p:nvGrpSpPr>
        <p:grpSpPr>
          <a:xfrm>
            <a:off x="781850" y="1323777"/>
            <a:ext cx="480327" cy="678688"/>
            <a:chOff x="827631" y="2797299"/>
            <a:chExt cx="1051161" cy="1467202"/>
          </a:xfrm>
        </p:grpSpPr>
        <p:sp>
          <p:nvSpPr>
            <p:cNvPr id="46" name="Rectangle 209">
              <a:extLst>
                <a:ext uri="{FF2B5EF4-FFF2-40B4-BE49-F238E27FC236}">
                  <a16:creationId xmlns:a16="http://schemas.microsoft.com/office/drawing/2014/main" id="{313C3BCA-E007-4FC6-3350-8503ADD6D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179" y="3316086"/>
              <a:ext cx="864000" cy="863999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A80C47DA-22B6-C38E-6ADD-326C49DCCDC6}"/>
                </a:ext>
              </a:extLst>
            </p:cNvPr>
            <p:cNvSpPr/>
            <p:nvPr/>
          </p:nvSpPr>
          <p:spPr>
            <a:xfrm>
              <a:off x="827631" y="3022501"/>
              <a:ext cx="1051161" cy="124200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48" name="Text Box 6">
              <a:extLst>
                <a:ext uri="{FF2B5EF4-FFF2-40B4-BE49-F238E27FC236}">
                  <a16:creationId xmlns:a16="http://schemas.microsoft.com/office/drawing/2014/main" id="{73F84CC1-0787-4BFF-B625-3BA62259EE0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10821" y="2797299"/>
              <a:ext cx="884781" cy="38966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Offshore</a:t>
              </a:r>
            </a:p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Wind</a:t>
              </a:r>
            </a:p>
          </p:txBody>
        </p:sp>
        <p:sp>
          <p:nvSpPr>
            <p:cNvPr id="49" name="Freeform 397">
              <a:extLst>
                <a:ext uri="{FF2B5EF4-FFF2-40B4-BE49-F238E27FC236}">
                  <a16:creationId xmlns:a16="http://schemas.microsoft.com/office/drawing/2014/main" id="{D5D41C2C-3657-C0E5-B731-272680821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066" y="3443845"/>
              <a:ext cx="432416" cy="573328"/>
            </a:xfrm>
            <a:custGeom>
              <a:avLst/>
              <a:gdLst>
                <a:gd name="T0" fmla="*/ 1021 w 2297"/>
                <a:gd name="T1" fmla="*/ 1424 h 3212"/>
                <a:gd name="T2" fmla="*/ 1051 w 2297"/>
                <a:gd name="T3" fmla="*/ 1373 h 3212"/>
                <a:gd name="T4" fmla="*/ 2297 w 2297"/>
                <a:gd name="T5" fmla="*/ 1310 h 3212"/>
                <a:gd name="T6" fmla="*/ 2297 w 2297"/>
                <a:gd name="T7" fmla="*/ 1197 h 3212"/>
                <a:gd name="T8" fmla="*/ 1532 w 2297"/>
                <a:gd name="T9" fmla="*/ 993 h 3212"/>
                <a:gd name="T10" fmla="*/ 1048 w 2297"/>
                <a:gd name="T11" fmla="*/ 1164 h 3212"/>
                <a:gd name="T12" fmla="*/ 971 w 2297"/>
                <a:gd name="T13" fmla="*/ 1067 h 3212"/>
                <a:gd name="T14" fmla="*/ 785 w 2297"/>
                <a:gd name="T15" fmla="*/ 1018 h 3212"/>
                <a:gd name="T16" fmla="*/ 94 w 2297"/>
                <a:gd name="T17" fmla="*/ 0 h 3212"/>
                <a:gd name="T18" fmla="*/ 0 w 2297"/>
                <a:gd name="T19" fmla="*/ 63 h 3212"/>
                <a:gd name="T20" fmla="*/ 223 w 2297"/>
                <a:gd name="T21" fmla="*/ 822 h 3212"/>
                <a:gd name="T22" fmla="*/ 603 w 2297"/>
                <a:gd name="T23" fmla="*/ 1133 h 3212"/>
                <a:gd name="T24" fmla="*/ 617 w 2297"/>
                <a:gd name="T25" fmla="*/ 1428 h 3212"/>
                <a:gd name="T26" fmla="*/ 49 w 2297"/>
                <a:gd name="T27" fmla="*/ 2540 h 3212"/>
                <a:gd name="T28" fmla="*/ 149 w 2297"/>
                <a:gd name="T29" fmla="*/ 2591 h 3212"/>
                <a:gd name="T30" fmla="*/ 723 w 2297"/>
                <a:gd name="T31" fmla="*/ 1956 h 3212"/>
                <a:gd name="T32" fmla="*/ 723 w 2297"/>
                <a:gd name="T33" fmla="*/ 3212 h 3212"/>
                <a:gd name="T34" fmla="*/ 912 w 2297"/>
                <a:gd name="T35" fmla="*/ 3212 h 3212"/>
                <a:gd name="T36" fmla="*/ 912 w 2297"/>
                <a:gd name="T37" fmla="*/ 1501 h 3212"/>
                <a:gd name="T38" fmla="*/ 1021 w 2297"/>
                <a:gd name="T39" fmla="*/ 1424 h 3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97" h="3212">
                  <a:moveTo>
                    <a:pt x="1021" y="1424"/>
                  </a:moveTo>
                  <a:cubicBezTo>
                    <a:pt x="1034" y="1408"/>
                    <a:pt x="1043" y="1391"/>
                    <a:pt x="1051" y="1373"/>
                  </a:cubicBezTo>
                  <a:lnTo>
                    <a:pt x="2297" y="1310"/>
                  </a:lnTo>
                  <a:lnTo>
                    <a:pt x="2297" y="1197"/>
                  </a:lnTo>
                  <a:lnTo>
                    <a:pt x="1532" y="993"/>
                  </a:lnTo>
                  <a:lnTo>
                    <a:pt x="1048" y="1164"/>
                  </a:lnTo>
                  <a:cubicBezTo>
                    <a:pt x="1031" y="1127"/>
                    <a:pt x="1006" y="1093"/>
                    <a:pt x="971" y="1067"/>
                  </a:cubicBezTo>
                  <a:cubicBezTo>
                    <a:pt x="915" y="1025"/>
                    <a:pt x="848" y="1010"/>
                    <a:pt x="785" y="1018"/>
                  </a:cubicBezTo>
                  <a:lnTo>
                    <a:pt x="94" y="0"/>
                  </a:lnTo>
                  <a:lnTo>
                    <a:pt x="0" y="63"/>
                  </a:lnTo>
                  <a:lnTo>
                    <a:pt x="223" y="822"/>
                  </a:lnTo>
                  <a:lnTo>
                    <a:pt x="603" y="1133"/>
                  </a:lnTo>
                  <a:cubicBezTo>
                    <a:pt x="544" y="1226"/>
                    <a:pt x="551" y="1344"/>
                    <a:pt x="617" y="1428"/>
                  </a:cubicBezTo>
                  <a:lnTo>
                    <a:pt x="49" y="2540"/>
                  </a:lnTo>
                  <a:lnTo>
                    <a:pt x="149" y="2591"/>
                  </a:lnTo>
                  <a:lnTo>
                    <a:pt x="723" y="1956"/>
                  </a:lnTo>
                  <a:lnTo>
                    <a:pt x="723" y="3212"/>
                  </a:lnTo>
                  <a:lnTo>
                    <a:pt x="912" y="3212"/>
                  </a:lnTo>
                  <a:lnTo>
                    <a:pt x="912" y="1501"/>
                  </a:lnTo>
                  <a:cubicBezTo>
                    <a:pt x="969" y="1485"/>
                    <a:pt x="1005" y="1446"/>
                    <a:pt x="1021" y="14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392" tIns="45696" rIns="91392" bIns="45696" numCol="1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600" dirty="0"/>
            </a:p>
          </p:txBody>
        </p:sp>
      </p:grpSp>
      <p:grpSp>
        <p:nvGrpSpPr>
          <p:cNvPr id="50" name="Group 156">
            <a:extLst>
              <a:ext uri="{FF2B5EF4-FFF2-40B4-BE49-F238E27FC236}">
                <a16:creationId xmlns:a16="http://schemas.microsoft.com/office/drawing/2014/main" id="{D4F19A2A-75AF-9D93-AC68-3F152BFE4128}"/>
              </a:ext>
            </a:extLst>
          </p:cNvPr>
          <p:cNvGrpSpPr/>
          <p:nvPr/>
        </p:nvGrpSpPr>
        <p:grpSpPr>
          <a:xfrm>
            <a:off x="783809" y="2024124"/>
            <a:ext cx="480327" cy="678689"/>
            <a:chOff x="827631" y="2797297"/>
            <a:chExt cx="1051161" cy="1467204"/>
          </a:xfrm>
        </p:grpSpPr>
        <p:sp>
          <p:nvSpPr>
            <p:cNvPr id="51" name="Rectangle 209">
              <a:extLst>
                <a:ext uri="{FF2B5EF4-FFF2-40B4-BE49-F238E27FC236}">
                  <a16:creationId xmlns:a16="http://schemas.microsoft.com/office/drawing/2014/main" id="{7AD35753-3F19-A14A-645A-8B75FF6406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179" y="3316086"/>
              <a:ext cx="864000" cy="863999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52" name="Rechteck 51">
              <a:extLst>
                <a:ext uri="{FF2B5EF4-FFF2-40B4-BE49-F238E27FC236}">
                  <a16:creationId xmlns:a16="http://schemas.microsoft.com/office/drawing/2014/main" id="{D90D6E79-C6FE-40E6-4972-CB5B5C27E125}"/>
                </a:ext>
              </a:extLst>
            </p:cNvPr>
            <p:cNvSpPr/>
            <p:nvPr/>
          </p:nvSpPr>
          <p:spPr>
            <a:xfrm>
              <a:off x="827631" y="3022501"/>
              <a:ext cx="1051161" cy="124200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53" name="Text Box 6">
              <a:extLst>
                <a:ext uri="{FF2B5EF4-FFF2-40B4-BE49-F238E27FC236}">
                  <a16:creationId xmlns:a16="http://schemas.microsoft.com/office/drawing/2014/main" id="{6C3D065B-13F7-1F8B-C5B6-A399FEE0A23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10822" y="2797297"/>
              <a:ext cx="884781" cy="38966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Onshore</a:t>
              </a:r>
            </a:p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Wind</a:t>
              </a:r>
            </a:p>
          </p:txBody>
        </p:sp>
        <p:sp>
          <p:nvSpPr>
            <p:cNvPr id="54" name="Freeform 397">
              <a:extLst>
                <a:ext uri="{FF2B5EF4-FFF2-40B4-BE49-F238E27FC236}">
                  <a16:creationId xmlns:a16="http://schemas.microsoft.com/office/drawing/2014/main" id="{0500A27E-38A4-5086-0025-201246CC8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066" y="3443845"/>
              <a:ext cx="432416" cy="573328"/>
            </a:xfrm>
            <a:custGeom>
              <a:avLst/>
              <a:gdLst>
                <a:gd name="T0" fmla="*/ 1021 w 2297"/>
                <a:gd name="T1" fmla="*/ 1424 h 3212"/>
                <a:gd name="T2" fmla="*/ 1051 w 2297"/>
                <a:gd name="T3" fmla="*/ 1373 h 3212"/>
                <a:gd name="T4" fmla="*/ 2297 w 2297"/>
                <a:gd name="T5" fmla="*/ 1310 h 3212"/>
                <a:gd name="T6" fmla="*/ 2297 w 2297"/>
                <a:gd name="T7" fmla="*/ 1197 h 3212"/>
                <a:gd name="T8" fmla="*/ 1532 w 2297"/>
                <a:gd name="T9" fmla="*/ 993 h 3212"/>
                <a:gd name="T10" fmla="*/ 1048 w 2297"/>
                <a:gd name="T11" fmla="*/ 1164 h 3212"/>
                <a:gd name="T12" fmla="*/ 971 w 2297"/>
                <a:gd name="T13" fmla="*/ 1067 h 3212"/>
                <a:gd name="T14" fmla="*/ 785 w 2297"/>
                <a:gd name="T15" fmla="*/ 1018 h 3212"/>
                <a:gd name="T16" fmla="*/ 94 w 2297"/>
                <a:gd name="T17" fmla="*/ 0 h 3212"/>
                <a:gd name="T18" fmla="*/ 0 w 2297"/>
                <a:gd name="T19" fmla="*/ 63 h 3212"/>
                <a:gd name="T20" fmla="*/ 223 w 2297"/>
                <a:gd name="T21" fmla="*/ 822 h 3212"/>
                <a:gd name="T22" fmla="*/ 603 w 2297"/>
                <a:gd name="T23" fmla="*/ 1133 h 3212"/>
                <a:gd name="T24" fmla="*/ 617 w 2297"/>
                <a:gd name="T25" fmla="*/ 1428 h 3212"/>
                <a:gd name="T26" fmla="*/ 49 w 2297"/>
                <a:gd name="T27" fmla="*/ 2540 h 3212"/>
                <a:gd name="T28" fmla="*/ 149 w 2297"/>
                <a:gd name="T29" fmla="*/ 2591 h 3212"/>
                <a:gd name="T30" fmla="*/ 723 w 2297"/>
                <a:gd name="T31" fmla="*/ 1956 h 3212"/>
                <a:gd name="T32" fmla="*/ 723 w 2297"/>
                <a:gd name="T33" fmla="*/ 3212 h 3212"/>
                <a:gd name="T34" fmla="*/ 912 w 2297"/>
                <a:gd name="T35" fmla="*/ 3212 h 3212"/>
                <a:gd name="T36" fmla="*/ 912 w 2297"/>
                <a:gd name="T37" fmla="*/ 1501 h 3212"/>
                <a:gd name="T38" fmla="*/ 1021 w 2297"/>
                <a:gd name="T39" fmla="*/ 1424 h 3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97" h="3212">
                  <a:moveTo>
                    <a:pt x="1021" y="1424"/>
                  </a:moveTo>
                  <a:cubicBezTo>
                    <a:pt x="1034" y="1408"/>
                    <a:pt x="1043" y="1391"/>
                    <a:pt x="1051" y="1373"/>
                  </a:cubicBezTo>
                  <a:lnTo>
                    <a:pt x="2297" y="1310"/>
                  </a:lnTo>
                  <a:lnTo>
                    <a:pt x="2297" y="1197"/>
                  </a:lnTo>
                  <a:lnTo>
                    <a:pt x="1532" y="993"/>
                  </a:lnTo>
                  <a:lnTo>
                    <a:pt x="1048" y="1164"/>
                  </a:lnTo>
                  <a:cubicBezTo>
                    <a:pt x="1031" y="1127"/>
                    <a:pt x="1006" y="1093"/>
                    <a:pt x="971" y="1067"/>
                  </a:cubicBezTo>
                  <a:cubicBezTo>
                    <a:pt x="915" y="1025"/>
                    <a:pt x="848" y="1010"/>
                    <a:pt x="785" y="1018"/>
                  </a:cubicBezTo>
                  <a:lnTo>
                    <a:pt x="94" y="0"/>
                  </a:lnTo>
                  <a:lnTo>
                    <a:pt x="0" y="63"/>
                  </a:lnTo>
                  <a:lnTo>
                    <a:pt x="223" y="822"/>
                  </a:lnTo>
                  <a:lnTo>
                    <a:pt x="603" y="1133"/>
                  </a:lnTo>
                  <a:cubicBezTo>
                    <a:pt x="544" y="1226"/>
                    <a:pt x="551" y="1344"/>
                    <a:pt x="617" y="1428"/>
                  </a:cubicBezTo>
                  <a:lnTo>
                    <a:pt x="49" y="2540"/>
                  </a:lnTo>
                  <a:lnTo>
                    <a:pt x="149" y="2591"/>
                  </a:lnTo>
                  <a:lnTo>
                    <a:pt x="723" y="1956"/>
                  </a:lnTo>
                  <a:lnTo>
                    <a:pt x="723" y="3212"/>
                  </a:lnTo>
                  <a:lnTo>
                    <a:pt x="912" y="3212"/>
                  </a:lnTo>
                  <a:lnTo>
                    <a:pt x="912" y="1501"/>
                  </a:lnTo>
                  <a:cubicBezTo>
                    <a:pt x="969" y="1485"/>
                    <a:pt x="1005" y="1446"/>
                    <a:pt x="1021" y="14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392" tIns="45696" rIns="91392" bIns="45696" numCol="1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600" dirty="0"/>
            </a:p>
          </p:txBody>
        </p:sp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112391B8-972E-C454-4889-6C326F47A39E}"/>
              </a:ext>
            </a:extLst>
          </p:cNvPr>
          <p:cNvGrpSpPr/>
          <p:nvPr/>
        </p:nvGrpSpPr>
        <p:grpSpPr>
          <a:xfrm>
            <a:off x="778201" y="2710286"/>
            <a:ext cx="480327" cy="678688"/>
            <a:chOff x="1907704" y="3413309"/>
            <a:chExt cx="480327" cy="678688"/>
          </a:xfrm>
        </p:grpSpPr>
        <p:sp>
          <p:nvSpPr>
            <p:cNvPr id="56" name="Rectangle 209">
              <a:extLst>
                <a:ext uri="{FF2B5EF4-FFF2-40B4-BE49-F238E27FC236}">
                  <a16:creationId xmlns:a16="http://schemas.microsoft.com/office/drawing/2014/main" id="{53B391B3-3175-39B0-1053-28D5CEA9E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5934" y="3653286"/>
              <a:ext cx="394804" cy="399663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57" name="Rechteck 56">
              <a:extLst>
                <a:ext uri="{FF2B5EF4-FFF2-40B4-BE49-F238E27FC236}">
                  <a16:creationId xmlns:a16="http://schemas.microsoft.com/office/drawing/2014/main" id="{DAC976A9-3A1F-CD78-C0DE-A4364791DEF7}"/>
                </a:ext>
              </a:extLst>
            </p:cNvPr>
            <p:cNvSpPr/>
            <p:nvPr/>
          </p:nvSpPr>
          <p:spPr>
            <a:xfrm>
              <a:off x="1907704" y="3517481"/>
              <a:ext cx="480327" cy="57451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62" name="Text Box 6">
              <a:extLst>
                <a:ext uri="{FF2B5EF4-FFF2-40B4-BE49-F238E27FC236}">
                  <a16:creationId xmlns:a16="http://schemas.microsoft.com/office/drawing/2014/main" id="{3329D117-1DBF-B600-5429-7DEC3173F61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945718" y="3413309"/>
              <a:ext cx="404300" cy="18024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Solar PV</a:t>
              </a:r>
            </a:p>
          </p:txBody>
        </p:sp>
        <p:pic>
          <p:nvPicPr>
            <p:cNvPr id="63" name="Grafik 62" descr="Solarmodule mit einfarbiger Füllung">
              <a:extLst>
                <a:ext uri="{FF2B5EF4-FFF2-40B4-BE49-F238E27FC236}">
                  <a16:creationId xmlns:a16="http://schemas.microsoft.com/office/drawing/2014/main" id="{25719DA8-D68B-E7B1-0426-A106EC184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946438" y="3653286"/>
              <a:ext cx="371044" cy="371044"/>
            </a:xfrm>
            <a:prstGeom prst="rect">
              <a:avLst/>
            </a:prstGeom>
          </p:spPr>
        </p:pic>
      </p:grpSp>
      <p:cxnSp>
        <p:nvCxnSpPr>
          <p:cNvPr id="64" name="Verbinder: gewinkelt 63">
            <a:extLst>
              <a:ext uri="{FF2B5EF4-FFF2-40B4-BE49-F238E27FC236}">
                <a16:creationId xmlns:a16="http://schemas.microsoft.com/office/drawing/2014/main" id="{A74CE40B-D71E-E0BC-FF4A-44C77036BD81}"/>
              </a:ext>
            </a:extLst>
          </p:cNvPr>
          <p:cNvCxnSpPr>
            <a:cxnSpLocks/>
            <a:stCxn id="14" idx="3"/>
            <a:endCxn id="38" idx="0"/>
          </p:cNvCxnSpPr>
          <p:nvPr/>
        </p:nvCxnSpPr>
        <p:spPr>
          <a:xfrm>
            <a:off x="2514558" y="1717235"/>
            <a:ext cx="154556" cy="476051"/>
          </a:xfrm>
          <a:prstGeom prst="bentConnector2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3C237E62-ED72-D752-10B3-ACE12916309E}"/>
              </a:ext>
            </a:extLst>
          </p:cNvPr>
          <p:cNvGrpSpPr/>
          <p:nvPr/>
        </p:nvGrpSpPr>
        <p:grpSpPr>
          <a:xfrm>
            <a:off x="789269" y="3439738"/>
            <a:ext cx="480891" cy="654072"/>
            <a:chOff x="2979027" y="3412304"/>
            <a:chExt cx="524802" cy="705119"/>
          </a:xfrm>
        </p:grpSpPr>
        <p:grpSp>
          <p:nvGrpSpPr>
            <p:cNvPr id="66" name="Group 117">
              <a:extLst>
                <a:ext uri="{FF2B5EF4-FFF2-40B4-BE49-F238E27FC236}">
                  <a16:creationId xmlns:a16="http://schemas.microsoft.com/office/drawing/2014/main" id="{BE7DA0E7-5AC6-08A0-C630-1B797183BAAA}"/>
                </a:ext>
              </a:extLst>
            </p:cNvPr>
            <p:cNvGrpSpPr/>
            <p:nvPr/>
          </p:nvGrpSpPr>
          <p:grpSpPr>
            <a:xfrm>
              <a:off x="2979027" y="3412304"/>
              <a:ext cx="524802" cy="705119"/>
              <a:chOff x="4140282" y="2879629"/>
              <a:chExt cx="1051161" cy="1412332"/>
            </a:xfrm>
          </p:grpSpPr>
          <p:sp>
            <p:nvSpPr>
              <p:cNvPr id="76" name="Rechteck 95">
                <a:extLst>
                  <a:ext uri="{FF2B5EF4-FFF2-40B4-BE49-F238E27FC236}">
                    <a16:creationId xmlns:a16="http://schemas.microsoft.com/office/drawing/2014/main" id="{9C21BA5B-9728-4357-ED64-B12CD5C6DE3E}"/>
                  </a:ext>
                </a:extLst>
              </p:cNvPr>
              <p:cNvSpPr/>
              <p:nvPr/>
            </p:nvSpPr>
            <p:spPr>
              <a:xfrm>
                <a:off x="4140282" y="3049961"/>
                <a:ext cx="1051161" cy="1242000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de-DE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Text Box 6">
                <a:extLst>
                  <a:ext uri="{FF2B5EF4-FFF2-40B4-BE49-F238E27FC236}">
                    <a16:creationId xmlns:a16="http://schemas.microsoft.com/office/drawing/2014/main" id="{657D004D-0380-FAD8-2342-382D7103C17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4197861" y="2879629"/>
                <a:ext cx="936000" cy="343471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71926" rIns="0" bIns="0" anchor="b">
                <a:noAutofit/>
              </a:bodyPr>
              <a:lstStyle>
                <a:defPPr>
                  <a:defRPr lang="de-DE"/>
                </a:defPPr>
                <a:lvl1pPr>
                  <a:lnSpc>
                    <a:spcPct val="90000"/>
                  </a:lnSpc>
                  <a:spcBef>
                    <a:spcPct val="0"/>
                  </a:spcBef>
                  <a:defRPr sz="1200" b="1">
                    <a:solidFill>
                      <a:srgbClr val="3C464B"/>
                    </a:solidFill>
                    <a:latin typeface="Arial" charset="0"/>
                    <a:ea typeface="ＭＳ Ｐゴシック" pitchFamily="34" charset="-128"/>
                  </a:defRPr>
                </a:lvl1pPr>
              </a:lstStyle>
              <a:p>
                <a:pPr algn="ctr"/>
                <a:r>
                  <a:rPr lang="en-US" altLang="en-US" sz="600" b="0" dirty="0">
                    <a:solidFill>
                      <a:schemeClr val="accent2"/>
                    </a:solidFill>
                  </a:rPr>
                  <a:t>Li-Ion</a:t>
                </a:r>
              </a:p>
              <a:p>
                <a:pPr algn="ctr"/>
                <a:r>
                  <a:rPr lang="en-US" altLang="en-US" sz="600" b="0" dirty="0">
                    <a:solidFill>
                      <a:schemeClr val="accent2"/>
                    </a:solidFill>
                  </a:rPr>
                  <a:t>battery</a:t>
                </a:r>
              </a:p>
            </p:txBody>
          </p:sp>
          <p:sp>
            <p:nvSpPr>
              <p:cNvPr id="78" name="Rectangle 209">
                <a:extLst>
                  <a:ext uri="{FF2B5EF4-FFF2-40B4-BE49-F238E27FC236}">
                    <a16:creationId xmlns:a16="http://schemas.microsoft.com/office/drawing/2014/main" id="{03D30F80-3D4E-13B6-6546-93CEED2B7D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6719" y="3326143"/>
                <a:ext cx="864001" cy="864000"/>
              </a:xfrm>
              <a:prstGeom prst="rect">
                <a:avLst/>
              </a:prstGeom>
              <a:solidFill>
                <a:schemeClr val="accent2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53972" tIns="35981" rIns="53972" bIns="35981" anchor="ctr">
                <a:noAutofit/>
              </a:bodyPr>
              <a:lstStyle/>
              <a:p>
                <a:pPr algn="ctr"/>
                <a:endParaRPr lang="en-GB" sz="10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0D02EA00-6A18-4049-10F6-706307F6D019}"/>
                </a:ext>
              </a:extLst>
            </p:cNvPr>
            <p:cNvGrpSpPr/>
            <p:nvPr/>
          </p:nvGrpSpPr>
          <p:grpSpPr>
            <a:xfrm>
              <a:off x="3155575" y="3710351"/>
              <a:ext cx="180000" cy="276925"/>
              <a:chOff x="3161551" y="3728279"/>
              <a:chExt cx="180000" cy="276925"/>
            </a:xfrm>
          </p:grpSpPr>
          <p:sp>
            <p:nvSpPr>
              <p:cNvPr id="72" name="Rechteck: abgerundete Ecken 71">
                <a:extLst>
                  <a:ext uri="{FF2B5EF4-FFF2-40B4-BE49-F238E27FC236}">
                    <a16:creationId xmlns:a16="http://schemas.microsoft.com/office/drawing/2014/main" id="{43030C0C-DAA5-20B1-2074-8D06B868D4B4}"/>
                  </a:ext>
                </a:extLst>
              </p:cNvPr>
              <p:cNvSpPr/>
              <p:nvPr/>
            </p:nvSpPr>
            <p:spPr bwMode="auto">
              <a:xfrm>
                <a:off x="3264685" y="3731256"/>
                <a:ext cx="46800" cy="54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3200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73" name="Rechteck: abgerundete Ecken 72">
                <a:extLst>
                  <a:ext uri="{FF2B5EF4-FFF2-40B4-BE49-F238E27FC236}">
                    <a16:creationId xmlns:a16="http://schemas.microsoft.com/office/drawing/2014/main" id="{00F687CF-748D-079D-EE26-8EB6EF0DD1AE}"/>
                  </a:ext>
                </a:extLst>
              </p:cNvPr>
              <p:cNvSpPr/>
              <p:nvPr/>
            </p:nvSpPr>
            <p:spPr bwMode="auto">
              <a:xfrm>
                <a:off x="3184005" y="3728279"/>
                <a:ext cx="46800" cy="54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3200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74" name="Rechteck: abgerundete Ecken 73">
                <a:extLst>
                  <a:ext uri="{FF2B5EF4-FFF2-40B4-BE49-F238E27FC236}">
                    <a16:creationId xmlns:a16="http://schemas.microsoft.com/office/drawing/2014/main" id="{2C34B4BB-C0D6-3C4C-B0CA-5C2939D7CCBF}"/>
                  </a:ext>
                </a:extLst>
              </p:cNvPr>
              <p:cNvSpPr/>
              <p:nvPr/>
            </p:nvSpPr>
            <p:spPr bwMode="auto">
              <a:xfrm>
                <a:off x="3161551" y="3753204"/>
                <a:ext cx="180000" cy="25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3200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75" name="Gewitterblitz 74">
                <a:extLst>
                  <a:ext uri="{FF2B5EF4-FFF2-40B4-BE49-F238E27FC236}">
                    <a16:creationId xmlns:a16="http://schemas.microsoft.com/office/drawing/2014/main" id="{0A0FE360-CB1B-04C7-F8D6-16C01726AFE2}"/>
                  </a:ext>
                </a:extLst>
              </p:cNvPr>
              <p:cNvSpPr/>
              <p:nvPr/>
            </p:nvSpPr>
            <p:spPr bwMode="auto">
              <a:xfrm>
                <a:off x="3199089" y="3795431"/>
                <a:ext cx="108000" cy="180000"/>
              </a:xfrm>
              <a:prstGeom prst="lightningBol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3200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</p:grpSp>
      <p:cxnSp>
        <p:nvCxnSpPr>
          <p:cNvPr id="84" name="Verbinder: gewinkelt 83">
            <a:extLst>
              <a:ext uri="{FF2B5EF4-FFF2-40B4-BE49-F238E27FC236}">
                <a16:creationId xmlns:a16="http://schemas.microsoft.com/office/drawing/2014/main" id="{F97B57B3-C830-C9FE-12DE-8CCE8153AE34}"/>
              </a:ext>
            </a:extLst>
          </p:cNvPr>
          <p:cNvCxnSpPr>
            <a:cxnSpLocks/>
            <a:stCxn id="39" idx="4"/>
            <a:endCxn id="76" idx="3"/>
          </p:cNvCxnSpPr>
          <p:nvPr/>
        </p:nvCxnSpPr>
        <p:spPr>
          <a:xfrm rot="5400000">
            <a:off x="957388" y="2958585"/>
            <a:ext cx="1160403" cy="534858"/>
          </a:xfrm>
          <a:prstGeom prst="bentConnector2">
            <a:avLst/>
          </a:prstGeom>
          <a:ln w="190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Verbinder: gewinkelt 87">
            <a:extLst>
              <a:ext uri="{FF2B5EF4-FFF2-40B4-BE49-F238E27FC236}">
                <a16:creationId xmlns:a16="http://schemas.microsoft.com/office/drawing/2014/main" id="{20708AD1-B176-60DE-490B-868CB9200245}"/>
              </a:ext>
            </a:extLst>
          </p:cNvPr>
          <p:cNvCxnSpPr>
            <a:cxnSpLocks/>
            <a:stCxn id="39" idx="4"/>
            <a:endCxn id="33" idx="1"/>
          </p:cNvCxnSpPr>
          <p:nvPr/>
        </p:nvCxnSpPr>
        <p:spPr>
          <a:xfrm rot="16200000" flipH="1">
            <a:off x="1582970" y="2867860"/>
            <a:ext cx="680636" cy="236541"/>
          </a:xfrm>
          <a:prstGeom prst="bentConnector2">
            <a:avLst/>
          </a:prstGeom>
          <a:ln w="190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feld 88">
            <a:extLst>
              <a:ext uri="{FF2B5EF4-FFF2-40B4-BE49-F238E27FC236}">
                <a16:creationId xmlns:a16="http://schemas.microsoft.com/office/drawing/2014/main" id="{04DEC24D-6FB0-23EF-344E-2A75E227BD40}"/>
              </a:ext>
            </a:extLst>
          </p:cNvPr>
          <p:cNvSpPr txBox="1"/>
          <p:nvPr/>
        </p:nvSpPr>
        <p:spPr>
          <a:xfrm>
            <a:off x="1451912" y="2749611"/>
            <a:ext cx="71686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accent2"/>
                </a:solidFill>
              </a:rPr>
              <a:t>Renewable Electricity node</a:t>
            </a:r>
          </a:p>
        </p:txBody>
      </p:sp>
      <p:sp>
        <p:nvSpPr>
          <p:cNvPr id="92" name="Textfeld 91">
            <a:extLst>
              <a:ext uri="{FF2B5EF4-FFF2-40B4-BE49-F238E27FC236}">
                <a16:creationId xmlns:a16="http://schemas.microsoft.com/office/drawing/2014/main" id="{80CCDE88-91B5-3B70-3917-B91D70340406}"/>
              </a:ext>
            </a:extLst>
          </p:cNvPr>
          <p:cNvSpPr txBox="1"/>
          <p:nvPr/>
        </p:nvSpPr>
        <p:spPr>
          <a:xfrm>
            <a:off x="2246060" y="2751524"/>
            <a:ext cx="84610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tx2"/>
                </a:solidFill>
              </a:rPr>
              <a:t>Hydrogen node</a:t>
            </a:r>
          </a:p>
        </p:txBody>
      </p:sp>
    </p:spTree>
    <p:extLst>
      <p:ext uri="{BB962C8B-B14F-4D97-AF65-F5344CB8AC3E}">
        <p14:creationId xmlns:p14="http://schemas.microsoft.com/office/powerpoint/2010/main" val="3619757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2" name="Gerade Verbindung mit Pfeil 381">
            <a:extLst>
              <a:ext uri="{FF2B5EF4-FFF2-40B4-BE49-F238E27FC236}">
                <a16:creationId xmlns:a16="http://schemas.microsoft.com/office/drawing/2014/main" id="{7511201C-DA3D-3D97-C24D-4D50937BB848}"/>
              </a:ext>
            </a:extLst>
          </p:cNvPr>
          <p:cNvCxnSpPr>
            <a:cxnSpLocks/>
            <a:stCxn id="188" idx="4"/>
          </p:cNvCxnSpPr>
          <p:nvPr/>
        </p:nvCxnSpPr>
        <p:spPr>
          <a:xfrm flipH="1">
            <a:off x="2963683" y="1737606"/>
            <a:ext cx="1" cy="2556112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117">
            <a:extLst>
              <a:ext uri="{FF2B5EF4-FFF2-40B4-BE49-F238E27FC236}">
                <a16:creationId xmlns:a16="http://schemas.microsoft.com/office/drawing/2014/main" id="{B2BE19B9-ACA7-5A86-7E7B-6737FA8303A6}"/>
              </a:ext>
            </a:extLst>
          </p:cNvPr>
          <p:cNvGrpSpPr/>
          <p:nvPr/>
        </p:nvGrpSpPr>
        <p:grpSpPr>
          <a:xfrm>
            <a:off x="4228182" y="1104987"/>
            <a:ext cx="480328" cy="694257"/>
            <a:chOff x="4140282" y="2791102"/>
            <a:chExt cx="1051161" cy="1500859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D37776FA-86E3-632F-EDF4-80C0E9A37921}"/>
                </a:ext>
              </a:extLst>
            </p:cNvPr>
            <p:cNvSpPr/>
            <p:nvPr/>
          </p:nvSpPr>
          <p:spPr>
            <a:xfrm>
              <a:off x="4140282" y="3049961"/>
              <a:ext cx="1051161" cy="1242000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443E92C2-AE67-AE03-6E3D-B962EDE071C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197862" y="2791102"/>
              <a:ext cx="936000" cy="34849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tx2"/>
                  </a:solidFill>
                </a:rPr>
                <a:t>Electrolysis</a:t>
              </a:r>
            </a:p>
          </p:txBody>
        </p:sp>
        <p:sp>
          <p:nvSpPr>
            <p:cNvPr id="11" name="Rectangle 209">
              <a:extLst>
                <a:ext uri="{FF2B5EF4-FFF2-40B4-BE49-F238E27FC236}">
                  <a16:creationId xmlns:a16="http://schemas.microsoft.com/office/drawing/2014/main" id="{2999D398-702C-64BD-B63F-FC0CD9B19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6719" y="3326143"/>
              <a:ext cx="864001" cy="864000"/>
            </a:xfrm>
            <a:prstGeom prst="rect">
              <a:avLst/>
            </a:prstGeom>
            <a:solidFill>
              <a:schemeClr val="tx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29">
              <a:extLst>
                <a:ext uri="{FF2B5EF4-FFF2-40B4-BE49-F238E27FC236}">
                  <a16:creationId xmlns:a16="http://schemas.microsoft.com/office/drawing/2014/main" id="{9EC7E901-F0F4-CF88-0A0D-2721059811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5693" y="3499110"/>
              <a:ext cx="432416" cy="504486"/>
            </a:xfrm>
            <a:custGeom>
              <a:avLst/>
              <a:gdLst>
                <a:gd name="T0" fmla="*/ 1748 w 2551"/>
                <a:gd name="T1" fmla="*/ 236 h 3023"/>
                <a:gd name="T2" fmla="*/ 1654 w 2551"/>
                <a:gd name="T3" fmla="*/ 94 h 3023"/>
                <a:gd name="T4" fmla="*/ 1512 w 2551"/>
                <a:gd name="T5" fmla="*/ 236 h 3023"/>
                <a:gd name="T6" fmla="*/ 1654 w 2551"/>
                <a:gd name="T7" fmla="*/ 331 h 3023"/>
                <a:gd name="T8" fmla="*/ 1748 w 2551"/>
                <a:gd name="T9" fmla="*/ 472 h 3023"/>
                <a:gd name="T10" fmla="*/ 1890 w 2551"/>
                <a:gd name="T11" fmla="*/ 331 h 3023"/>
                <a:gd name="T12" fmla="*/ 1040 w 2551"/>
                <a:gd name="T13" fmla="*/ 236 h 3023"/>
                <a:gd name="T14" fmla="*/ 662 w 2551"/>
                <a:gd name="T15" fmla="*/ 331 h 3023"/>
                <a:gd name="T16" fmla="*/ 1040 w 2551"/>
                <a:gd name="T17" fmla="*/ 236 h 3023"/>
                <a:gd name="T18" fmla="*/ 1937 w 2551"/>
                <a:gd name="T19" fmla="*/ 567 h 3023"/>
                <a:gd name="T20" fmla="*/ 614 w 2551"/>
                <a:gd name="T21" fmla="*/ 1653 h 3023"/>
                <a:gd name="T22" fmla="*/ 425 w 2551"/>
                <a:gd name="T23" fmla="*/ 0 h 3023"/>
                <a:gd name="T24" fmla="*/ 2126 w 2551"/>
                <a:gd name="T25" fmla="*/ 1653 h 3023"/>
                <a:gd name="T26" fmla="*/ 1888 w 2551"/>
                <a:gd name="T27" fmla="*/ 2401 h 3023"/>
                <a:gd name="T28" fmla="*/ 1652 w 2551"/>
                <a:gd name="T29" fmla="*/ 2148 h 3023"/>
                <a:gd name="T30" fmla="*/ 1416 w 2551"/>
                <a:gd name="T31" fmla="*/ 2398 h 3023"/>
                <a:gd name="T32" fmla="*/ 1652 w 2551"/>
                <a:gd name="T33" fmla="*/ 2654 h 3023"/>
                <a:gd name="T34" fmla="*/ 1888 w 2551"/>
                <a:gd name="T35" fmla="*/ 2401 h 3023"/>
                <a:gd name="T36" fmla="*/ 1272 w 2551"/>
                <a:gd name="T37" fmla="*/ 2682 h 3023"/>
                <a:gd name="T38" fmla="*/ 1377 w 2551"/>
                <a:gd name="T39" fmla="*/ 2549 h 3023"/>
                <a:gd name="T40" fmla="*/ 1167 w 2551"/>
                <a:gd name="T41" fmla="*/ 2488 h 3023"/>
                <a:gd name="T42" fmla="*/ 1258 w 2551"/>
                <a:gd name="T43" fmla="*/ 2526 h 3023"/>
                <a:gd name="T44" fmla="*/ 1246 w 2551"/>
                <a:gd name="T45" fmla="*/ 2627 h 3023"/>
                <a:gd name="T46" fmla="*/ 1170 w 2551"/>
                <a:gd name="T47" fmla="*/ 2740 h 3023"/>
                <a:gd name="T48" fmla="*/ 1379 w 2551"/>
                <a:gd name="T49" fmla="*/ 2682 h 3023"/>
                <a:gd name="T50" fmla="*/ 995 w 2551"/>
                <a:gd name="T51" fmla="*/ 2157 h 3023"/>
                <a:gd name="T52" fmla="*/ 817 w 2551"/>
                <a:gd name="T53" fmla="*/ 2353 h 3023"/>
                <a:gd name="T54" fmla="*/ 706 w 2551"/>
                <a:gd name="T55" fmla="*/ 2157 h 3023"/>
                <a:gd name="T56" fmla="*/ 817 w 2551"/>
                <a:gd name="T57" fmla="*/ 2645 h 3023"/>
                <a:gd name="T58" fmla="*/ 995 w 2551"/>
                <a:gd name="T59" fmla="*/ 2439 h 3023"/>
                <a:gd name="T60" fmla="*/ 1106 w 2551"/>
                <a:gd name="T61" fmla="*/ 2645 h 3023"/>
                <a:gd name="T62" fmla="*/ 2551 w 2551"/>
                <a:gd name="T63" fmla="*/ 756 h 3023"/>
                <a:gd name="T64" fmla="*/ 0 w 2551"/>
                <a:gd name="T65" fmla="*/ 3023 h 3023"/>
                <a:gd name="T66" fmla="*/ 284 w 2551"/>
                <a:gd name="T67" fmla="*/ 756 h 3023"/>
                <a:gd name="T68" fmla="*/ 756 w 2551"/>
                <a:gd name="T69" fmla="*/ 1795 h 3023"/>
                <a:gd name="T70" fmla="*/ 1796 w 2551"/>
                <a:gd name="T71" fmla="*/ 756 h 3023"/>
                <a:gd name="T72" fmla="*/ 2268 w 2551"/>
                <a:gd name="T73" fmla="*/ 1795 h 3023"/>
                <a:gd name="T74" fmla="*/ 2551 w 2551"/>
                <a:gd name="T75" fmla="*/ 756 h 3023"/>
                <a:gd name="T76" fmla="*/ 1652 w 2551"/>
                <a:gd name="T77" fmla="*/ 2568 h 3023"/>
                <a:gd name="T78" fmla="*/ 1652 w 2551"/>
                <a:gd name="T79" fmla="*/ 2234 h 3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51" h="3023">
                  <a:moveTo>
                    <a:pt x="1890" y="236"/>
                  </a:moveTo>
                  <a:lnTo>
                    <a:pt x="1748" y="236"/>
                  </a:lnTo>
                  <a:lnTo>
                    <a:pt x="1748" y="94"/>
                  </a:lnTo>
                  <a:lnTo>
                    <a:pt x="1654" y="94"/>
                  </a:lnTo>
                  <a:lnTo>
                    <a:pt x="1654" y="236"/>
                  </a:lnTo>
                  <a:lnTo>
                    <a:pt x="1512" y="236"/>
                  </a:lnTo>
                  <a:lnTo>
                    <a:pt x="1512" y="331"/>
                  </a:lnTo>
                  <a:lnTo>
                    <a:pt x="1654" y="331"/>
                  </a:lnTo>
                  <a:lnTo>
                    <a:pt x="1654" y="472"/>
                  </a:lnTo>
                  <a:lnTo>
                    <a:pt x="1748" y="472"/>
                  </a:lnTo>
                  <a:lnTo>
                    <a:pt x="1748" y="331"/>
                  </a:lnTo>
                  <a:lnTo>
                    <a:pt x="1890" y="331"/>
                  </a:lnTo>
                  <a:lnTo>
                    <a:pt x="1890" y="236"/>
                  </a:lnTo>
                  <a:close/>
                  <a:moveTo>
                    <a:pt x="1040" y="236"/>
                  </a:moveTo>
                  <a:lnTo>
                    <a:pt x="662" y="236"/>
                  </a:lnTo>
                  <a:lnTo>
                    <a:pt x="662" y="331"/>
                  </a:lnTo>
                  <a:lnTo>
                    <a:pt x="1040" y="331"/>
                  </a:lnTo>
                  <a:lnTo>
                    <a:pt x="1040" y="236"/>
                  </a:lnTo>
                  <a:close/>
                  <a:moveTo>
                    <a:pt x="1937" y="1653"/>
                  </a:moveTo>
                  <a:lnTo>
                    <a:pt x="1937" y="567"/>
                  </a:lnTo>
                  <a:lnTo>
                    <a:pt x="614" y="567"/>
                  </a:lnTo>
                  <a:lnTo>
                    <a:pt x="614" y="1653"/>
                  </a:lnTo>
                  <a:lnTo>
                    <a:pt x="425" y="1653"/>
                  </a:lnTo>
                  <a:lnTo>
                    <a:pt x="425" y="0"/>
                  </a:lnTo>
                  <a:lnTo>
                    <a:pt x="2126" y="0"/>
                  </a:lnTo>
                  <a:lnTo>
                    <a:pt x="2126" y="1653"/>
                  </a:lnTo>
                  <a:lnTo>
                    <a:pt x="1937" y="1653"/>
                  </a:lnTo>
                  <a:close/>
                  <a:moveTo>
                    <a:pt x="1888" y="2401"/>
                  </a:moveTo>
                  <a:cubicBezTo>
                    <a:pt x="1888" y="2328"/>
                    <a:pt x="1868" y="2268"/>
                    <a:pt x="1829" y="2222"/>
                  </a:cubicBezTo>
                  <a:cubicBezTo>
                    <a:pt x="1787" y="2171"/>
                    <a:pt x="1730" y="2148"/>
                    <a:pt x="1652" y="2148"/>
                  </a:cubicBezTo>
                  <a:cubicBezTo>
                    <a:pt x="1581" y="2148"/>
                    <a:pt x="1527" y="2169"/>
                    <a:pt x="1486" y="2210"/>
                  </a:cubicBezTo>
                  <a:cubicBezTo>
                    <a:pt x="1441" y="2255"/>
                    <a:pt x="1416" y="2322"/>
                    <a:pt x="1416" y="2398"/>
                  </a:cubicBezTo>
                  <a:cubicBezTo>
                    <a:pt x="1416" y="2474"/>
                    <a:pt x="1435" y="2533"/>
                    <a:pt x="1475" y="2580"/>
                  </a:cubicBezTo>
                  <a:cubicBezTo>
                    <a:pt x="1517" y="2630"/>
                    <a:pt x="1574" y="2654"/>
                    <a:pt x="1652" y="2654"/>
                  </a:cubicBezTo>
                  <a:cubicBezTo>
                    <a:pt x="1723" y="2654"/>
                    <a:pt x="1777" y="2634"/>
                    <a:pt x="1818" y="2592"/>
                  </a:cubicBezTo>
                  <a:cubicBezTo>
                    <a:pt x="1863" y="2546"/>
                    <a:pt x="1888" y="2481"/>
                    <a:pt x="1888" y="2401"/>
                  </a:cubicBezTo>
                  <a:close/>
                  <a:moveTo>
                    <a:pt x="1379" y="2682"/>
                  </a:moveTo>
                  <a:lnTo>
                    <a:pt x="1272" y="2682"/>
                  </a:lnTo>
                  <a:cubicBezTo>
                    <a:pt x="1292" y="2668"/>
                    <a:pt x="1313" y="2650"/>
                    <a:pt x="1333" y="2633"/>
                  </a:cubicBezTo>
                  <a:cubicBezTo>
                    <a:pt x="1365" y="2603"/>
                    <a:pt x="1377" y="2580"/>
                    <a:pt x="1377" y="2549"/>
                  </a:cubicBezTo>
                  <a:cubicBezTo>
                    <a:pt x="1377" y="2496"/>
                    <a:pt x="1339" y="2467"/>
                    <a:pt x="1269" y="2467"/>
                  </a:cubicBezTo>
                  <a:cubicBezTo>
                    <a:pt x="1235" y="2467"/>
                    <a:pt x="1199" y="2474"/>
                    <a:pt x="1167" y="2488"/>
                  </a:cubicBezTo>
                  <a:lnTo>
                    <a:pt x="1179" y="2547"/>
                  </a:lnTo>
                  <a:cubicBezTo>
                    <a:pt x="1220" y="2531"/>
                    <a:pt x="1237" y="2526"/>
                    <a:pt x="1258" y="2526"/>
                  </a:cubicBezTo>
                  <a:cubicBezTo>
                    <a:pt x="1285" y="2526"/>
                    <a:pt x="1300" y="2537"/>
                    <a:pt x="1300" y="2556"/>
                  </a:cubicBezTo>
                  <a:cubicBezTo>
                    <a:pt x="1300" y="2576"/>
                    <a:pt x="1284" y="2597"/>
                    <a:pt x="1246" y="2627"/>
                  </a:cubicBezTo>
                  <a:cubicBezTo>
                    <a:pt x="1214" y="2653"/>
                    <a:pt x="1189" y="2671"/>
                    <a:pt x="1170" y="2682"/>
                  </a:cubicBezTo>
                  <a:lnTo>
                    <a:pt x="1170" y="2740"/>
                  </a:lnTo>
                  <a:lnTo>
                    <a:pt x="1379" y="2740"/>
                  </a:lnTo>
                  <a:lnTo>
                    <a:pt x="1379" y="2682"/>
                  </a:lnTo>
                  <a:close/>
                  <a:moveTo>
                    <a:pt x="1106" y="2157"/>
                  </a:moveTo>
                  <a:lnTo>
                    <a:pt x="995" y="2157"/>
                  </a:lnTo>
                  <a:lnTo>
                    <a:pt x="995" y="2353"/>
                  </a:lnTo>
                  <a:lnTo>
                    <a:pt x="817" y="2353"/>
                  </a:lnTo>
                  <a:lnTo>
                    <a:pt x="817" y="2157"/>
                  </a:lnTo>
                  <a:lnTo>
                    <a:pt x="706" y="2157"/>
                  </a:lnTo>
                  <a:lnTo>
                    <a:pt x="706" y="2645"/>
                  </a:lnTo>
                  <a:lnTo>
                    <a:pt x="817" y="2645"/>
                  </a:lnTo>
                  <a:lnTo>
                    <a:pt x="817" y="2439"/>
                  </a:lnTo>
                  <a:lnTo>
                    <a:pt x="995" y="2439"/>
                  </a:lnTo>
                  <a:lnTo>
                    <a:pt x="995" y="2645"/>
                  </a:lnTo>
                  <a:lnTo>
                    <a:pt x="1106" y="2645"/>
                  </a:lnTo>
                  <a:lnTo>
                    <a:pt x="1106" y="2157"/>
                  </a:lnTo>
                  <a:close/>
                  <a:moveTo>
                    <a:pt x="2551" y="756"/>
                  </a:moveTo>
                  <a:lnTo>
                    <a:pt x="2551" y="3023"/>
                  </a:lnTo>
                  <a:lnTo>
                    <a:pt x="0" y="3023"/>
                  </a:lnTo>
                  <a:lnTo>
                    <a:pt x="0" y="756"/>
                  </a:lnTo>
                  <a:lnTo>
                    <a:pt x="284" y="756"/>
                  </a:lnTo>
                  <a:lnTo>
                    <a:pt x="284" y="1795"/>
                  </a:lnTo>
                  <a:lnTo>
                    <a:pt x="756" y="1795"/>
                  </a:lnTo>
                  <a:lnTo>
                    <a:pt x="756" y="756"/>
                  </a:lnTo>
                  <a:lnTo>
                    <a:pt x="1796" y="756"/>
                  </a:lnTo>
                  <a:lnTo>
                    <a:pt x="1796" y="1795"/>
                  </a:lnTo>
                  <a:lnTo>
                    <a:pt x="2268" y="1795"/>
                  </a:lnTo>
                  <a:lnTo>
                    <a:pt x="2268" y="756"/>
                  </a:lnTo>
                  <a:lnTo>
                    <a:pt x="2551" y="756"/>
                  </a:lnTo>
                  <a:close/>
                  <a:moveTo>
                    <a:pt x="1774" y="2401"/>
                  </a:moveTo>
                  <a:cubicBezTo>
                    <a:pt x="1774" y="2503"/>
                    <a:pt x="1726" y="2568"/>
                    <a:pt x="1652" y="2568"/>
                  </a:cubicBezTo>
                  <a:cubicBezTo>
                    <a:pt x="1577" y="2568"/>
                    <a:pt x="1530" y="2503"/>
                    <a:pt x="1530" y="2399"/>
                  </a:cubicBezTo>
                  <a:cubicBezTo>
                    <a:pt x="1530" y="2299"/>
                    <a:pt x="1577" y="2234"/>
                    <a:pt x="1652" y="2234"/>
                  </a:cubicBezTo>
                  <a:cubicBezTo>
                    <a:pt x="1726" y="2234"/>
                    <a:pt x="1774" y="2299"/>
                    <a:pt x="1774" y="240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392" tIns="45696" rIns="91392" bIns="45696" numCol="1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600" dirty="0"/>
            </a:p>
          </p:txBody>
        </p:sp>
      </p:grpSp>
      <p:grpSp>
        <p:nvGrpSpPr>
          <p:cNvPr id="13" name="Group 156">
            <a:extLst>
              <a:ext uri="{FF2B5EF4-FFF2-40B4-BE49-F238E27FC236}">
                <a16:creationId xmlns:a16="http://schemas.microsoft.com/office/drawing/2014/main" id="{B878F649-EB58-9A6F-32C7-F83F7D2AD2B8}"/>
              </a:ext>
            </a:extLst>
          </p:cNvPr>
          <p:cNvGrpSpPr/>
          <p:nvPr/>
        </p:nvGrpSpPr>
        <p:grpSpPr>
          <a:xfrm>
            <a:off x="678265" y="872518"/>
            <a:ext cx="480327" cy="678688"/>
            <a:chOff x="827631" y="2797299"/>
            <a:chExt cx="1051161" cy="1467202"/>
          </a:xfrm>
        </p:grpSpPr>
        <p:sp>
          <p:nvSpPr>
            <p:cNvPr id="14" name="Rectangle 209">
              <a:extLst>
                <a:ext uri="{FF2B5EF4-FFF2-40B4-BE49-F238E27FC236}">
                  <a16:creationId xmlns:a16="http://schemas.microsoft.com/office/drawing/2014/main" id="{EEC9DD61-318B-B7E6-6748-F6814420AE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179" y="3316086"/>
              <a:ext cx="864000" cy="863999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EA8404B0-18B5-F2C7-E719-8A631A5F124D}"/>
                </a:ext>
              </a:extLst>
            </p:cNvPr>
            <p:cNvSpPr/>
            <p:nvPr/>
          </p:nvSpPr>
          <p:spPr>
            <a:xfrm>
              <a:off x="827631" y="3022501"/>
              <a:ext cx="1051161" cy="124200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16" name="Text Box 6">
              <a:extLst>
                <a:ext uri="{FF2B5EF4-FFF2-40B4-BE49-F238E27FC236}">
                  <a16:creationId xmlns:a16="http://schemas.microsoft.com/office/drawing/2014/main" id="{EFB4E1B0-57C2-E29A-C4BA-B202762B459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10821" y="2797299"/>
              <a:ext cx="884781" cy="38966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Offshore</a:t>
              </a:r>
            </a:p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Wind</a:t>
              </a:r>
            </a:p>
          </p:txBody>
        </p:sp>
        <p:sp>
          <p:nvSpPr>
            <p:cNvPr id="17" name="Freeform 397">
              <a:extLst>
                <a:ext uri="{FF2B5EF4-FFF2-40B4-BE49-F238E27FC236}">
                  <a16:creationId xmlns:a16="http://schemas.microsoft.com/office/drawing/2014/main" id="{67ADB8D6-B4CB-C7C9-4A8F-A5C9C16A2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066" y="3443845"/>
              <a:ext cx="432416" cy="573328"/>
            </a:xfrm>
            <a:custGeom>
              <a:avLst/>
              <a:gdLst>
                <a:gd name="T0" fmla="*/ 1021 w 2297"/>
                <a:gd name="T1" fmla="*/ 1424 h 3212"/>
                <a:gd name="T2" fmla="*/ 1051 w 2297"/>
                <a:gd name="T3" fmla="*/ 1373 h 3212"/>
                <a:gd name="T4" fmla="*/ 2297 w 2297"/>
                <a:gd name="T5" fmla="*/ 1310 h 3212"/>
                <a:gd name="T6" fmla="*/ 2297 w 2297"/>
                <a:gd name="T7" fmla="*/ 1197 h 3212"/>
                <a:gd name="T8" fmla="*/ 1532 w 2297"/>
                <a:gd name="T9" fmla="*/ 993 h 3212"/>
                <a:gd name="T10" fmla="*/ 1048 w 2297"/>
                <a:gd name="T11" fmla="*/ 1164 h 3212"/>
                <a:gd name="T12" fmla="*/ 971 w 2297"/>
                <a:gd name="T13" fmla="*/ 1067 h 3212"/>
                <a:gd name="T14" fmla="*/ 785 w 2297"/>
                <a:gd name="T15" fmla="*/ 1018 h 3212"/>
                <a:gd name="T16" fmla="*/ 94 w 2297"/>
                <a:gd name="T17" fmla="*/ 0 h 3212"/>
                <a:gd name="T18" fmla="*/ 0 w 2297"/>
                <a:gd name="T19" fmla="*/ 63 h 3212"/>
                <a:gd name="T20" fmla="*/ 223 w 2297"/>
                <a:gd name="T21" fmla="*/ 822 h 3212"/>
                <a:gd name="T22" fmla="*/ 603 w 2297"/>
                <a:gd name="T23" fmla="*/ 1133 h 3212"/>
                <a:gd name="T24" fmla="*/ 617 w 2297"/>
                <a:gd name="T25" fmla="*/ 1428 h 3212"/>
                <a:gd name="T26" fmla="*/ 49 w 2297"/>
                <a:gd name="T27" fmla="*/ 2540 h 3212"/>
                <a:gd name="T28" fmla="*/ 149 w 2297"/>
                <a:gd name="T29" fmla="*/ 2591 h 3212"/>
                <a:gd name="T30" fmla="*/ 723 w 2297"/>
                <a:gd name="T31" fmla="*/ 1956 h 3212"/>
                <a:gd name="T32" fmla="*/ 723 w 2297"/>
                <a:gd name="T33" fmla="*/ 3212 h 3212"/>
                <a:gd name="T34" fmla="*/ 912 w 2297"/>
                <a:gd name="T35" fmla="*/ 3212 h 3212"/>
                <a:gd name="T36" fmla="*/ 912 w 2297"/>
                <a:gd name="T37" fmla="*/ 1501 h 3212"/>
                <a:gd name="T38" fmla="*/ 1021 w 2297"/>
                <a:gd name="T39" fmla="*/ 1424 h 3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97" h="3212">
                  <a:moveTo>
                    <a:pt x="1021" y="1424"/>
                  </a:moveTo>
                  <a:cubicBezTo>
                    <a:pt x="1034" y="1408"/>
                    <a:pt x="1043" y="1391"/>
                    <a:pt x="1051" y="1373"/>
                  </a:cubicBezTo>
                  <a:lnTo>
                    <a:pt x="2297" y="1310"/>
                  </a:lnTo>
                  <a:lnTo>
                    <a:pt x="2297" y="1197"/>
                  </a:lnTo>
                  <a:lnTo>
                    <a:pt x="1532" y="993"/>
                  </a:lnTo>
                  <a:lnTo>
                    <a:pt x="1048" y="1164"/>
                  </a:lnTo>
                  <a:cubicBezTo>
                    <a:pt x="1031" y="1127"/>
                    <a:pt x="1006" y="1093"/>
                    <a:pt x="971" y="1067"/>
                  </a:cubicBezTo>
                  <a:cubicBezTo>
                    <a:pt x="915" y="1025"/>
                    <a:pt x="848" y="1010"/>
                    <a:pt x="785" y="1018"/>
                  </a:cubicBezTo>
                  <a:lnTo>
                    <a:pt x="94" y="0"/>
                  </a:lnTo>
                  <a:lnTo>
                    <a:pt x="0" y="63"/>
                  </a:lnTo>
                  <a:lnTo>
                    <a:pt x="223" y="822"/>
                  </a:lnTo>
                  <a:lnTo>
                    <a:pt x="603" y="1133"/>
                  </a:lnTo>
                  <a:cubicBezTo>
                    <a:pt x="544" y="1226"/>
                    <a:pt x="551" y="1344"/>
                    <a:pt x="617" y="1428"/>
                  </a:cubicBezTo>
                  <a:lnTo>
                    <a:pt x="49" y="2540"/>
                  </a:lnTo>
                  <a:lnTo>
                    <a:pt x="149" y="2591"/>
                  </a:lnTo>
                  <a:lnTo>
                    <a:pt x="723" y="1956"/>
                  </a:lnTo>
                  <a:lnTo>
                    <a:pt x="723" y="3212"/>
                  </a:lnTo>
                  <a:lnTo>
                    <a:pt x="912" y="3212"/>
                  </a:lnTo>
                  <a:lnTo>
                    <a:pt x="912" y="1501"/>
                  </a:lnTo>
                  <a:cubicBezTo>
                    <a:pt x="969" y="1485"/>
                    <a:pt x="1005" y="1446"/>
                    <a:pt x="1021" y="14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392" tIns="45696" rIns="91392" bIns="45696" numCol="1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600" dirty="0"/>
            </a:p>
          </p:txBody>
        </p:sp>
      </p:grpSp>
      <p:grpSp>
        <p:nvGrpSpPr>
          <p:cNvPr id="18" name="Group 156">
            <a:extLst>
              <a:ext uri="{FF2B5EF4-FFF2-40B4-BE49-F238E27FC236}">
                <a16:creationId xmlns:a16="http://schemas.microsoft.com/office/drawing/2014/main" id="{92D678F2-A580-A104-4209-9319E3C4EA2C}"/>
              </a:ext>
            </a:extLst>
          </p:cNvPr>
          <p:cNvGrpSpPr/>
          <p:nvPr/>
        </p:nvGrpSpPr>
        <p:grpSpPr>
          <a:xfrm>
            <a:off x="1269181" y="869688"/>
            <a:ext cx="480327" cy="678688"/>
            <a:chOff x="827631" y="2797299"/>
            <a:chExt cx="1051161" cy="1467202"/>
          </a:xfrm>
        </p:grpSpPr>
        <p:sp>
          <p:nvSpPr>
            <p:cNvPr id="19" name="Rectangle 209">
              <a:extLst>
                <a:ext uri="{FF2B5EF4-FFF2-40B4-BE49-F238E27FC236}">
                  <a16:creationId xmlns:a16="http://schemas.microsoft.com/office/drawing/2014/main" id="{B4D9B5D9-B1BE-C935-38D1-99B0FDAEA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179" y="3316086"/>
              <a:ext cx="864000" cy="863999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C43406B4-E198-4B36-ABC0-4DCAD29BBF16}"/>
                </a:ext>
              </a:extLst>
            </p:cNvPr>
            <p:cNvSpPr/>
            <p:nvPr/>
          </p:nvSpPr>
          <p:spPr>
            <a:xfrm>
              <a:off x="827631" y="3022501"/>
              <a:ext cx="1051161" cy="124200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21" name="Text Box 6">
              <a:extLst>
                <a:ext uri="{FF2B5EF4-FFF2-40B4-BE49-F238E27FC236}">
                  <a16:creationId xmlns:a16="http://schemas.microsoft.com/office/drawing/2014/main" id="{CC64DB43-4186-BA1E-6A9C-1F868AB8532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10821" y="2797299"/>
              <a:ext cx="884781" cy="38966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Onshore</a:t>
              </a:r>
            </a:p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Wind</a:t>
              </a:r>
            </a:p>
          </p:txBody>
        </p:sp>
        <p:sp>
          <p:nvSpPr>
            <p:cNvPr id="22" name="Freeform 397">
              <a:extLst>
                <a:ext uri="{FF2B5EF4-FFF2-40B4-BE49-F238E27FC236}">
                  <a16:creationId xmlns:a16="http://schemas.microsoft.com/office/drawing/2014/main" id="{44E835FC-96B9-5707-FAC4-19667045D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066" y="3443845"/>
              <a:ext cx="432416" cy="573328"/>
            </a:xfrm>
            <a:custGeom>
              <a:avLst/>
              <a:gdLst>
                <a:gd name="T0" fmla="*/ 1021 w 2297"/>
                <a:gd name="T1" fmla="*/ 1424 h 3212"/>
                <a:gd name="T2" fmla="*/ 1051 w 2297"/>
                <a:gd name="T3" fmla="*/ 1373 h 3212"/>
                <a:gd name="T4" fmla="*/ 2297 w 2297"/>
                <a:gd name="T5" fmla="*/ 1310 h 3212"/>
                <a:gd name="T6" fmla="*/ 2297 w 2297"/>
                <a:gd name="T7" fmla="*/ 1197 h 3212"/>
                <a:gd name="T8" fmla="*/ 1532 w 2297"/>
                <a:gd name="T9" fmla="*/ 993 h 3212"/>
                <a:gd name="T10" fmla="*/ 1048 w 2297"/>
                <a:gd name="T11" fmla="*/ 1164 h 3212"/>
                <a:gd name="T12" fmla="*/ 971 w 2297"/>
                <a:gd name="T13" fmla="*/ 1067 h 3212"/>
                <a:gd name="T14" fmla="*/ 785 w 2297"/>
                <a:gd name="T15" fmla="*/ 1018 h 3212"/>
                <a:gd name="T16" fmla="*/ 94 w 2297"/>
                <a:gd name="T17" fmla="*/ 0 h 3212"/>
                <a:gd name="T18" fmla="*/ 0 w 2297"/>
                <a:gd name="T19" fmla="*/ 63 h 3212"/>
                <a:gd name="T20" fmla="*/ 223 w 2297"/>
                <a:gd name="T21" fmla="*/ 822 h 3212"/>
                <a:gd name="T22" fmla="*/ 603 w 2297"/>
                <a:gd name="T23" fmla="*/ 1133 h 3212"/>
                <a:gd name="T24" fmla="*/ 617 w 2297"/>
                <a:gd name="T25" fmla="*/ 1428 h 3212"/>
                <a:gd name="T26" fmla="*/ 49 w 2297"/>
                <a:gd name="T27" fmla="*/ 2540 h 3212"/>
                <a:gd name="T28" fmla="*/ 149 w 2297"/>
                <a:gd name="T29" fmla="*/ 2591 h 3212"/>
                <a:gd name="T30" fmla="*/ 723 w 2297"/>
                <a:gd name="T31" fmla="*/ 1956 h 3212"/>
                <a:gd name="T32" fmla="*/ 723 w 2297"/>
                <a:gd name="T33" fmla="*/ 3212 h 3212"/>
                <a:gd name="T34" fmla="*/ 912 w 2297"/>
                <a:gd name="T35" fmla="*/ 3212 h 3212"/>
                <a:gd name="T36" fmla="*/ 912 w 2297"/>
                <a:gd name="T37" fmla="*/ 1501 h 3212"/>
                <a:gd name="T38" fmla="*/ 1021 w 2297"/>
                <a:gd name="T39" fmla="*/ 1424 h 3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97" h="3212">
                  <a:moveTo>
                    <a:pt x="1021" y="1424"/>
                  </a:moveTo>
                  <a:cubicBezTo>
                    <a:pt x="1034" y="1408"/>
                    <a:pt x="1043" y="1391"/>
                    <a:pt x="1051" y="1373"/>
                  </a:cubicBezTo>
                  <a:lnTo>
                    <a:pt x="2297" y="1310"/>
                  </a:lnTo>
                  <a:lnTo>
                    <a:pt x="2297" y="1197"/>
                  </a:lnTo>
                  <a:lnTo>
                    <a:pt x="1532" y="993"/>
                  </a:lnTo>
                  <a:lnTo>
                    <a:pt x="1048" y="1164"/>
                  </a:lnTo>
                  <a:cubicBezTo>
                    <a:pt x="1031" y="1127"/>
                    <a:pt x="1006" y="1093"/>
                    <a:pt x="971" y="1067"/>
                  </a:cubicBezTo>
                  <a:cubicBezTo>
                    <a:pt x="915" y="1025"/>
                    <a:pt x="848" y="1010"/>
                    <a:pt x="785" y="1018"/>
                  </a:cubicBezTo>
                  <a:lnTo>
                    <a:pt x="94" y="0"/>
                  </a:lnTo>
                  <a:lnTo>
                    <a:pt x="0" y="63"/>
                  </a:lnTo>
                  <a:lnTo>
                    <a:pt x="223" y="822"/>
                  </a:lnTo>
                  <a:lnTo>
                    <a:pt x="603" y="1133"/>
                  </a:lnTo>
                  <a:cubicBezTo>
                    <a:pt x="544" y="1226"/>
                    <a:pt x="551" y="1344"/>
                    <a:pt x="617" y="1428"/>
                  </a:cubicBezTo>
                  <a:lnTo>
                    <a:pt x="49" y="2540"/>
                  </a:lnTo>
                  <a:lnTo>
                    <a:pt x="149" y="2591"/>
                  </a:lnTo>
                  <a:lnTo>
                    <a:pt x="723" y="1956"/>
                  </a:lnTo>
                  <a:lnTo>
                    <a:pt x="723" y="3212"/>
                  </a:lnTo>
                  <a:lnTo>
                    <a:pt x="912" y="3212"/>
                  </a:lnTo>
                  <a:lnTo>
                    <a:pt x="912" y="1501"/>
                  </a:lnTo>
                  <a:cubicBezTo>
                    <a:pt x="969" y="1485"/>
                    <a:pt x="1005" y="1446"/>
                    <a:pt x="1021" y="14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392" tIns="45696" rIns="91392" bIns="45696" numCol="1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600" dirty="0"/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0BDC851-FA19-105E-CAF8-44168BD65ADF}"/>
              </a:ext>
            </a:extLst>
          </p:cNvPr>
          <p:cNvGrpSpPr/>
          <p:nvPr/>
        </p:nvGrpSpPr>
        <p:grpSpPr>
          <a:xfrm>
            <a:off x="970603" y="1555691"/>
            <a:ext cx="480327" cy="678688"/>
            <a:chOff x="1907704" y="3413309"/>
            <a:chExt cx="480327" cy="678688"/>
          </a:xfrm>
        </p:grpSpPr>
        <p:sp>
          <p:nvSpPr>
            <p:cNvPr id="24" name="Rectangle 209">
              <a:extLst>
                <a:ext uri="{FF2B5EF4-FFF2-40B4-BE49-F238E27FC236}">
                  <a16:creationId xmlns:a16="http://schemas.microsoft.com/office/drawing/2014/main" id="{B79CD7AC-D48F-F4F5-D827-69D6E51D7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5934" y="3653286"/>
              <a:ext cx="394804" cy="399663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C1B07DAD-B1BC-4791-B190-5305CF6D596A}"/>
                </a:ext>
              </a:extLst>
            </p:cNvPr>
            <p:cNvSpPr/>
            <p:nvPr/>
          </p:nvSpPr>
          <p:spPr>
            <a:xfrm>
              <a:off x="1907704" y="3517481"/>
              <a:ext cx="480327" cy="57451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26" name="Text Box 6">
              <a:extLst>
                <a:ext uri="{FF2B5EF4-FFF2-40B4-BE49-F238E27FC236}">
                  <a16:creationId xmlns:a16="http://schemas.microsoft.com/office/drawing/2014/main" id="{3359A7FC-C56E-082C-CDB8-E082D522BAE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945718" y="3413309"/>
              <a:ext cx="404300" cy="18024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Solar PV</a:t>
              </a:r>
            </a:p>
          </p:txBody>
        </p:sp>
        <p:pic>
          <p:nvPicPr>
            <p:cNvPr id="27" name="Grafik 26" descr="Solarmodule mit einfarbiger Füllung">
              <a:extLst>
                <a:ext uri="{FF2B5EF4-FFF2-40B4-BE49-F238E27FC236}">
                  <a16:creationId xmlns:a16="http://schemas.microsoft.com/office/drawing/2014/main" id="{701B419C-43AA-BE64-B6FF-840B320C2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46438" y="3653286"/>
              <a:ext cx="371044" cy="371044"/>
            </a:xfrm>
            <a:prstGeom prst="rect">
              <a:avLst/>
            </a:prstGeom>
          </p:spPr>
        </p:pic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DE704DD-D5B2-DD3A-3AC8-D5A4F45BC2BA}"/>
              </a:ext>
            </a:extLst>
          </p:cNvPr>
          <p:cNvGrpSpPr/>
          <p:nvPr/>
        </p:nvGrpSpPr>
        <p:grpSpPr>
          <a:xfrm>
            <a:off x="2268458" y="3568914"/>
            <a:ext cx="480328" cy="694257"/>
            <a:chOff x="2413992" y="2599004"/>
            <a:chExt cx="480328" cy="694257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1D7E0DE7-0E6F-F480-AC8F-30E99B5AD5D8}"/>
                </a:ext>
              </a:extLst>
            </p:cNvPr>
            <p:cNvSpPr/>
            <p:nvPr/>
          </p:nvSpPr>
          <p:spPr>
            <a:xfrm>
              <a:off x="2413992" y="2718745"/>
              <a:ext cx="480328" cy="57451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30" name="Text Box 6">
              <a:extLst>
                <a:ext uri="{FF2B5EF4-FFF2-40B4-BE49-F238E27FC236}">
                  <a16:creationId xmlns:a16="http://schemas.microsoft.com/office/drawing/2014/main" id="{6B6D3B38-0F08-0043-C6B1-1C14D1D8711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440303" y="2599004"/>
              <a:ext cx="427705" cy="16120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Electricity</a:t>
              </a:r>
            </a:p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Grid</a:t>
              </a:r>
            </a:p>
          </p:txBody>
        </p:sp>
        <p:sp>
          <p:nvSpPr>
            <p:cNvPr id="31" name="Rectangle 209">
              <a:extLst>
                <a:ext uri="{FF2B5EF4-FFF2-40B4-BE49-F238E27FC236}">
                  <a16:creationId xmlns:a16="http://schemas.microsoft.com/office/drawing/2014/main" id="{828DDAC7-2389-A2A4-2833-B27497466C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059" y="2846500"/>
              <a:ext cx="394805" cy="399663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pic>
          <p:nvPicPr>
            <p:cNvPr id="32" name="Grafik 31" descr="Netzplandiagramm mit einfarbiger Füllung">
              <a:extLst>
                <a:ext uri="{FF2B5EF4-FFF2-40B4-BE49-F238E27FC236}">
                  <a16:creationId xmlns:a16="http://schemas.microsoft.com/office/drawing/2014/main" id="{B8C2B2E7-0DFC-51A4-F58D-A6CEB7736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2434671" y="2846498"/>
              <a:ext cx="399663" cy="399663"/>
            </a:xfrm>
            <a:prstGeom prst="rect">
              <a:avLst/>
            </a:prstGeom>
          </p:spPr>
        </p:pic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D9226894-94E9-EF85-205A-3258C96F3A53}"/>
              </a:ext>
            </a:extLst>
          </p:cNvPr>
          <p:cNvGrpSpPr/>
          <p:nvPr/>
        </p:nvGrpSpPr>
        <p:grpSpPr>
          <a:xfrm>
            <a:off x="6576566" y="2019100"/>
            <a:ext cx="480328" cy="694257"/>
            <a:chOff x="2413992" y="2599004"/>
            <a:chExt cx="480328" cy="694257"/>
          </a:xfrm>
        </p:grpSpPr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025D7B3D-7421-0B3A-EB31-C84F8E058D75}"/>
                </a:ext>
              </a:extLst>
            </p:cNvPr>
            <p:cNvSpPr/>
            <p:nvPr/>
          </p:nvSpPr>
          <p:spPr>
            <a:xfrm>
              <a:off x="2413992" y="2718745"/>
              <a:ext cx="480328" cy="574516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38" name="Text Box 6">
              <a:extLst>
                <a:ext uri="{FF2B5EF4-FFF2-40B4-BE49-F238E27FC236}">
                  <a16:creationId xmlns:a16="http://schemas.microsoft.com/office/drawing/2014/main" id="{198229FC-A007-AE6B-B4DB-D974E3D624E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440303" y="2599004"/>
              <a:ext cx="427705" cy="16120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tx2"/>
                  </a:solidFill>
                </a:rPr>
                <a:t>Hydrogen</a:t>
              </a:r>
            </a:p>
            <a:p>
              <a:pPr algn="ctr"/>
              <a:r>
                <a:rPr lang="en-US" altLang="en-US" sz="600" dirty="0">
                  <a:solidFill>
                    <a:schemeClr val="tx2"/>
                  </a:solidFill>
                </a:rPr>
                <a:t>Grid</a:t>
              </a:r>
            </a:p>
          </p:txBody>
        </p:sp>
        <p:sp>
          <p:nvSpPr>
            <p:cNvPr id="39" name="Rectangle 209">
              <a:extLst>
                <a:ext uri="{FF2B5EF4-FFF2-40B4-BE49-F238E27FC236}">
                  <a16:creationId xmlns:a16="http://schemas.microsoft.com/office/drawing/2014/main" id="{E443F1D4-AE43-3B26-AF72-BDC0A0ECE3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059" y="2846500"/>
              <a:ext cx="394805" cy="399663"/>
            </a:xfrm>
            <a:prstGeom prst="rect">
              <a:avLst/>
            </a:prstGeom>
            <a:solidFill>
              <a:schemeClr val="tx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pic>
          <p:nvPicPr>
            <p:cNvPr id="40" name="Grafik 39" descr="Netzplandiagramm mit einfarbiger Füllung">
              <a:extLst>
                <a:ext uri="{FF2B5EF4-FFF2-40B4-BE49-F238E27FC236}">
                  <a16:creationId xmlns:a16="http://schemas.microsoft.com/office/drawing/2014/main" id="{258152B3-736C-3E77-BFE4-DA6568711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2434671" y="2846498"/>
              <a:ext cx="399663" cy="399663"/>
            </a:xfrm>
            <a:prstGeom prst="rect">
              <a:avLst/>
            </a:prstGeom>
          </p:spPr>
        </p:pic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CF85BD31-EA96-D203-608E-83108A53D759}"/>
              </a:ext>
            </a:extLst>
          </p:cNvPr>
          <p:cNvGrpSpPr/>
          <p:nvPr/>
        </p:nvGrpSpPr>
        <p:grpSpPr>
          <a:xfrm>
            <a:off x="490591" y="2602004"/>
            <a:ext cx="444214" cy="479375"/>
            <a:chOff x="3279537" y="3579639"/>
            <a:chExt cx="574742" cy="620235"/>
          </a:xfrm>
        </p:grpSpPr>
        <p:sp>
          <p:nvSpPr>
            <p:cNvPr id="47" name="Rectangle 209">
              <a:extLst>
                <a:ext uri="{FF2B5EF4-FFF2-40B4-BE49-F238E27FC236}">
                  <a16:creationId xmlns:a16="http://schemas.microsoft.com/office/drawing/2014/main" id="{6D32D804-BC25-5C7D-8F2A-5162B463E9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2182" y="3761163"/>
              <a:ext cx="394804" cy="399663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31F34566-206D-DD89-CC7C-82FB9219A4B1}"/>
                </a:ext>
              </a:extLst>
            </p:cNvPr>
            <p:cNvSpPr/>
            <p:nvPr/>
          </p:nvSpPr>
          <p:spPr>
            <a:xfrm>
              <a:off x="3373952" y="3625358"/>
              <a:ext cx="480327" cy="57451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49" name="Text Box 6">
              <a:extLst>
                <a:ext uri="{FF2B5EF4-FFF2-40B4-BE49-F238E27FC236}">
                  <a16:creationId xmlns:a16="http://schemas.microsoft.com/office/drawing/2014/main" id="{ED5D703F-595B-FCCB-4AC7-CDDA9AF7F72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411966" y="3579639"/>
              <a:ext cx="404300" cy="9143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OCGT</a:t>
              </a:r>
            </a:p>
          </p:txBody>
        </p:sp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B17C4817-C5C3-B2D1-1CE6-D1B746A48CA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79537" y="3973215"/>
              <a:ext cx="0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1" name="Flussdiagramm: Manuelle Verarbeitung 50">
              <a:extLst>
                <a:ext uri="{FF2B5EF4-FFF2-40B4-BE49-F238E27FC236}">
                  <a16:creationId xmlns:a16="http://schemas.microsoft.com/office/drawing/2014/main" id="{21569886-CB8D-3C3A-FBC8-F6C20DF6014D}"/>
                </a:ext>
              </a:extLst>
            </p:cNvPr>
            <p:cNvSpPr/>
            <p:nvPr/>
          </p:nvSpPr>
          <p:spPr bwMode="auto">
            <a:xfrm rot="16200000" flipH="1" flipV="1">
              <a:off x="3516385" y="3867054"/>
              <a:ext cx="186330" cy="178515"/>
            </a:xfrm>
            <a:prstGeom prst="flowChartManualOperation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95F90503-16C1-4945-440A-D44BA97975DE}"/>
                </a:ext>
              </a:extLst>
            </p:cNvPr>
            <p:cNvCxnSpPr>
              <a:stCxn id="51" idx="0"/>
            </p:cNvCxnSpPr>
            <p:nvPr/>
          </p:nvCxnSpPr>
          <p:spPr bwMode="auto">
            <a:xfrm flipH="1" flipV="1">
              <a:off x="3698807" y="3810400"/>
              <a:ext cx="0" cy="155275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56454CCA-F8F9-7E5F-8D53-07FEECA78674}"/>
                </a:ext>
              </a:extLst>
            </p:cNvPr>
            <p:cNvCxnSpPr>
              <a:endCxn id="51" idx="2"/>
            </p:cNvCxnSpPr>
            <p:nvPr/>
          </p:nvCxnSpPr>
          <p:spPr bwMode="auto">
            <a:xfrm flipH="1" flipV="1">
              <a:off x="3520292" y="3956312"/>
              <a:ext cx="0" cy="155275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Gerader Verbinder 53">
              <a:extLst>
                <a:ext uri="{FF2B5EF4-FFF2-40B4-BE49-F238E27FC236}">
                  <a16:creationId xmlns:a16="http://schemas.microsoft.com/office/drawing/2014/main" id="{5A9833A2-FBA8-AF5B-010B-96DBB2BD3F38}"/>
                </a:ext>
              </a:extLst>
            </p:cNvPr>
            <p:cNvCxnSpPr/>
            <p:nvPr/>
          </p:nvCxnSpPr>
          <p:spPr bwMode="auto">
            <a:xfrm flipH="1">
              <a:off x="3466227" y="3960421"/>
              <a:ext cx="297525" cy="0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32D2039A-6CAC-C721-88DF-37A51D18EBFF}"/>
              </a:ext>
            </a:extLst>
          </p:cNvPr>
          <p:cNvGrpSpPr/>
          <p:nvPr/>
        </p:nvGrpSpPr>
        <p:grpSpPr>
          <a:xfrm>
            <a:off x="1385758" y="2610867"/>
            <a:ext cx="444214" cy="479375"/>
            <a:chOff x="4163342" y="3360958"/>
            <a:chExt cx="574742" cy="620235"/>
          </a:xfrm>
        </p:grpSpPr>
        <p:sp>
          <p:nvSpPr>
            <p:cNvPr id="56" name="Rectangle 209">
              <a:extLst>
                <a:ext uri="{FF2B5EF4-FFF2-40B4-BE49-F238E27FC236}">
                  <a16:creationId xmlns:a16="http://schemas.microsoft.com/office/drawing/2014/main" id="{8A06F947-280F-583C-1155-FEA9F639BE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5987" y="3542482"/>
              <a:ext cx="394804" cy="399663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57" name="Rechteck 56">
              <a:extLst>
                <a:ext uri="{FF2B5EF4-FFF2-40B4-BE49-F238E27FC236}">
                  <a16:creationId xmlns:a16="http://schemas.microsoft.com/office/drawing/2014/main" id="{47DCA3A0-6515-9E82-525E-FEBF103CB403}"/>
                </a:ext>
              </a:extLst>
            </p:cNvPr>
            <p:cNvSpPr/>
            <p:nvPr/>
          </p:nvSpPr>
          <p:spPr>
            <a:xfrm>
              <a:off x="4257757" y="3406677"/>
              <a:ext cx="480327" cy="57451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58" name="Text Box 6">
              <a:extLst>
                <a:ext uri="{FF2B5EF4-FFF2-40B4-BE49-F238E27FC236}">
                  <a16:creationId xmlns:a16="http://schemas.microsoft.com/office/drawing/2014/main" id="{83FD0E3D-C9FA-9A80-CE66-0A7FBFE281E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295771" y="3360958"/>
              <a:ext cx="404300" cy="9143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CCGT</a:t>
              </a:r>
            </a:p>
          </p:txBody>
        </p:sp>
        <p:cxnSp>
          <p:nvCxnSpPr>
            <p:cNvPr id="59" name="Gerader Verbinder 58">
              <a:extLst>
                <a:ext uri="{FF2B5EF4-FFF2-40B4-BE49-F238E27FC236}">
                  <a16:creationId xmlns:a16="http://schemas.microsoft.com/office/drawing/2014/main" id="{E880AB8A-648E-196E-22F8-8B2879B81A5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63342" y="3754534"/>
              <a:ext cx="0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0" name="Flussdiagramm: Manuelle Verarbeitung 59">
              <a:extLst>
                <a:ext uri="{FF2B5EF4-FFF2-40B4-BE49-F238E27FC236}">
                  <a16:creationId xmlns:a16="http://schemas.microsoft.com/office/drawing/2014/main" id="{72FBAEC3-C941-5250-3A0A-7A18BB0AE9A1}"/>
                </a:ext>
              </a:extLst>
            </p:cNvPr>
            <p:cNvSpPr/>
            <p:nvPr/>
          </p:nvSpPr>
          <p:spPr bwMode="auto">
            <a:xfrm rot="16200000" flipH="1" flipV="1">
              <a:off x="4514787" y="3625523"/>
              <a:ext cx="123395" cy="118220"/>
            </a:xfrm>
            <a:prstGeom prst="flowChartManualOperation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61" name="Gerader Verbinder 60">
              <a:extLst>
                <a:ext uri="{FF2B5EF4-FFF2-40B4-BE49-F238E27FC236}">
                  <a16:creationId xmlns:a16="http://schemas.microsoft.com/office/drawing/2014/main" id="{D35619D7-5176-DD64-2312-DD36FBCC24F8}"/>
                </a:ext>
              </a:extLst>
            </p:cNvPr>
            <p:cNvCxnSpPr>
              <a:stCxn id="60" idx="0"/>
            </p:cNvCxnSpPr>
            <p:nvPr/>
          </p:nvCxnSpPr>
          <p:spPr bwMode="auto">
            <a:xfrm flipV="1">
              <a:off x="4635595" y="3570188"/>
              <a:ext cx="0" cy="114446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D1C101E9-7287-B69E-3320-2D903F9B0844}"/>
                </a:ext>
              </a:extLst>
            </p:cNvPr>
            <p:cNvCxnSpPr>
              <a:cxnSpLocks/>
              <a:endCxn id="56" idx="3"/>
            </p:cNvCxnSpPr>
            <p:nvPr/>
          </p:nvCxnSpPr>
          <p:spPr bwMode="auto">
            <a:xfrm>
              <a:off x="4465683" y="3684634"/>
              <a:ext cx="216000" cy="0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C21734F7-E462-2957-DC9C-738DC907128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517375" y="3682993"/>
              <a:ext cx="0" cy="99313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4" name="Flussdiagramm: Manuelle Verarbeitung 63">
              <a:extLst>
                <a:ext uri="{FF2B5EF4-FFF2-40B4-BE49-F238E27FC236}">
                  <a16:creationId xmlns:a16="http://schemas.microsoft.com/office/drawing/2014/main" id="{B0E24FEA-A12B-0382-15FC-6C4DD6297302}"/>
                </a:ext>
              </a:extLst>
            </p:cNvPr>
            <p:cNvSpPr/>
            <p:nvPr/>
          </p:nvSpPr>
          <p:spPr bwMode="auto">
            <a:xfrm rot="16200000" flipH="1" flipV="1">
              <a:off x="4393282" y="3751289"/>
              <a:ext cx="123395" cy="118220"/>
            </a:xfrm>
            <a:prstGeom prst="flowChartManualOperation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0CD201C1-AD6B-AA37-BEE9-C9DF9FE26570}"/>
                </a:ext>
              </a:extLst>
            </p:cNvPr>
            <p:cNvCxnSpPr>
              <a:stCxn id="64" idx="0"/>
            </p:cNvCxnSpPr>
            <p:nvPr/>
          </p:nvCxnSpPr>
          <p:spPr bwMode="auto">
            <a:xfrm flipV="1">
              <a:off x="4514090" y="3695954"/>
              <a:ext cx="0" cy="114446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5505E9D5-0B88-4552-4444-3340DC3FA40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44178" y="3810400"/>
              <a:ext cx="216000" cy="0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B44D49FB-8C05-F50C-25EE-170CEF850A7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395870" y="3808759"/>
              <a:ext cx="0" cy="99313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60BE4B57-041A-799C-5E8B-81AF1D5B556D}"/>
              </a:ext>
            </a:extLst>
          </p:cNvPr>
          <p:cNvGrpSpPr/>
          <p:nvPr/>
        </p:nvGrpSpPr>
        <p:grpSpPr>
          <a:xfrm>
            <a:off x="1438577" y="3726868"/>
            <a:ext cx="371241" cy="524553"/>
            <a:chOff x="4671267" y="3368786"/>
            <a:chExt cx="480327" cy="678688"/>
          </a:xfrm>
        </p:grpSpPr>
        <p:grpSp>
          <p:nvGrpSpPr>
            <p:cNvPr id="69" name="Gruppieren 68">
              <a:extLst>
                <a:ext uri="{FF2B5EF4-FFF2-40B4-BE49-F238E27FC236}">
                  <a16:creationId xmlns:a16="http://schemas.microsoft.com/office/drawing/2014/main" id="{7E7C4777-9A7D-F2AA-BF09-358F5AB21B1E}"/>
                </a:ext>
              </a:extLst>
            </p:cNvPr>
            <p:cNvGrpSpPr/>
            <p:nvPr/>
          </p:nvGrpSpPr>
          <p:grpSpPr>
            <a:xfrm>
              <a:off x="4671267" y="3368786"/>
              <a:ext cx="480327" cy="678688"/>
              <a:chOff x="1824224" y="3527882"/>
              <a:chExt cx="480327" cy="678688"/>
            </a:xfrm>
          </p:grpSpPr>
          <p:sp>
            <p:nvSpPr>
              <p:cNvPr id="72" name="Rectangle 209">
                <a:extLst>
                  <a:ext uri="{FF2B5EF4-FFF2-40B4-BE49-F238E27FC236}">
                    <a16:creationId xmlns:a16="http://schemas.microsoft.com/office/drawing/2014/main" id="{229CFD29-C177-1D06-D068-FBC959F856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454" y="3767859"/>
                <a:ext cx="394804" cy="399663"/>
              </a:xfrm>
              <a:prstGeom prst="rect">
                <a:avLst/>
              </a:prstGeom>
              <a:solidFill>
                <a:schemeClr val="accent2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53972" tIns="35981" rIns="53972" bIns="35981" anchor="ctr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3E21722A-EC6E-F5D3-1DAC-75402F4F99FE}"/>
                  </a:ext>
                </a:extLst>
              </p:cNvPr>
              <p:cNvSpPr/>
              <p:nvPr/>
            </p:nvSpPr>
            <p:spPr>
              <a:xfrm>
                <a:off x="1824224" y="3632054"/>
                <a:ext cx="480327" cy="574516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Text Box 6">
                <a:extLst>
                  <a:ext uri="{FF2B5EF4-FFF2-40B4-BE49-F238E27FC236}">
                    <a16:creationId xmlns:a16="http://schemas.microsoft.com/office/drawing/2014/main" id="{E754563C-0875-658C-22DF-2503EB1242E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862238" y="3527882"/>
                <a:ext cx="404300" cy="18024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71926" rIns="0" bIns="0" anchor="t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en-US" sz="600" dirty="0">
                    <a:solidFill>
                      <a:schemeClr val="accent2"/>
                    </a:solidFill>
                  </a:rPr>
                  <a:t>Nuclear</a:t>
                </a:r>
              </a:p>
            </p:txBody>
          </p:sp>
        </p:grpSp>
        <p:pic>
          <p:nvPicPr>
            <p:cNvPr id="70" name="Grafik 69" descr="Kraftwerk mit einfarbiger Füllung">
              <a:extLst>
                <a:ext uri="{FF2B5EF4-FFF2-40B4-BE49-F238E27FC236}">
                  <a16:creationId xmlns:a16="http://schemas.microsoft.com/office/drawing/2014/main" id="{953086CE-4EC7-FE8D-A7D1-66E6411F0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738130" y="3641492"/>
              <a:ext cx="361213" cy="361213"/>
            </a:xfrm>
            <a:prstGeom prst="rect">
              <a:avLst/>
            </a:prstGeom>
          </p:spPr>
        </p:pic>
        <p:pic>
          <p:nvPicPr>
            <p:cNvPr id="71" name="Grafik 70" descr="Radioaktiv mit einfarbiger Füllung">
              <a:extLst>
                <a:ext uri="{FF2B5EF4-FFF2-40B4-BE49-F238E27FC236}">
                  <a16:creationId xmlns:a16="http://schemas.microsoft.com/office/drawing/2014/main" id="{A5A1C435-AD69-F996-7272-8147F6C7E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849981" y="3840069"/>
              <a:ext cx="137509" cy="137509"/>
            </a:xfrm>
            <a:prstGeom prst="rect">
              <a:avLst/>
            </a:prstGeom>
          </p:spPr>
        </p:pic>
      </p:grp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DE73332E-2FCA-E481-1311-4AA4832F72A2}"/>
              </a:ext>
            </a:extLst>
          </p:cNvPr>
          <p:cNvGrpSpPr/>
          <p:nvPr/>
        </p:nvGrpSpPr>
        <p:grpSpPr>
          <a:xfrm>
            <a:off x="1002889" y="2558848"/>
            <a:ext cx="371241" cy="524553"/>
            <a:chOff x="2561994" y="3521186"/>
            <a:chExt cx="480327" cy="678688"/>
          </a:xfrm>
        </p:grpSpPr>
        <p:grpSp>
          <p:nvGrpSpPr>
            <p:cNvPr id="76" name="Gruppieren 75">
              <a:extLst>
                <a:ext uri="{FF2B5EF4-FFF2-40B4-BE49-F238E27FC236}">
                  <a16:creationId xmlns:a16="http://schemas.microsoft.com/office/drawing/2014/main" id="{C7B1D67B-D604-DEF3-F532-C3FB9B60167E}"/>
                </a:ext>
              </a:extLst>
            </p:cNvPr>
            <p:cNvGrpSpPr/>
            <p:nvPr/>
          </p:nvGrpSpPr>
          <p:grpSpPr>
            <a:xfrm>
              <a:off x="2561994" y="3521186"/>
              <a:ext cx="480327" cy="678688"/>
              <a:chOff x="1824224" y="3527882"/>
              <a:chExt cx="480327" cy="678688"/>
            </a:xfrm>
          </p:grpSpPr>
          <p:sp>
            <p:nvSpPr>
              <p:cNvPr id="78" name="Rectangle 209">
                <a:extLst>
                  <a:ext uri="{FF2B5EF4-FFF2-40B4-BE49-F238E27FC236}">
                    <a16:creationId xmlns:a16="http://schemas.microsoft.com/office/drawing/2014/main" id="{CB4B52D4-47FE-0DAB-708E-465DCD78C8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454" y="3767859"/>
                <a:ext cx="394804" cy="399663"/>
              </a:xfrm>
              <a:prstGeom prst="rect">
                <a:avLst/>
              </a:prstGeom>
              <a:solidFill>
                <a:schemeClr val="accent2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53972" tIns="35981" rIns="53972" bIns="35981" anchor="ctr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085194BD-AB1F-B234-13E1-7BCEE5ECE212}"/>
                  </a:ext>
                </a:extLst>
              </p:cNvPr>
              <p:cNvSpPr/>
              <p:nvPr/>
            </p:nvSpPr>
            <p:spPr>
              <a:xfrm>
                <a:off x="1824224" y="3632054"/>
                <a:ext cx="480327" cy="574516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Text Box 6">
                <a:extLst>
                  <a:ext uri="{FF2B5EF4-FFF2-40B4-BE49-F238E27FC236}">
                    <a16:creationId xmlns:a16="http://schemas.microsoft.com/office/drawing/2014/main" id="{54318A4B-0079-0868-D634-F18F5B01391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862238" y="3527882"/>
                <a:ext cx="404300" cy="18024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71926" rIns="0" bIns="0" anchor="t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en-US" sz="600" dirty="0">
                    <a:solidFill>
                      <a:schemeClr val="accent2"/>
                    </a:solidFill>
                  </a:rPr>
                  <a:t>Coal &amp; Oil</a:t>
                </a:r>
              </a:p>
            </p:txBody>
          </p:sp>
        </p:grpSp>
        <p:pic>
          <p:nvPicPr>
            <p:cNvPr id="77" name="Grafik 76" descr="Produktion mit einfarbiger Füllung">
              <a:extLst>
                <a:ext uri="{FF2B5EF4-FFF2-40B4-BE49-F238E27FC236}">
                  <a16:creationId xmlns:a16="http://schemas.microsoft.com/office/drawing/2014/main" id="{6245A186-50D3-34BE-3BB2-D7237126E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608739" y="3782453"/>
              <a:ext cx="390086" cy="390086"/>
            </a:xfrm>
            <a:prstGeom prst="rect">
              <a:avLst/>
            </a:prstGeom>
          </p:spPr>
        </p:pic>
      </p:grpSp>
      <p:sp>
        <p:nvSpPr>
          <p:cNvPr id="87" name="Rechteck 86">
            <a:extLst>
              <a:ext uri="{FF2B5EF4-FFF2-40B4-BE49-F238E27FC236}">
                <a16:creationId xmlns:a16="http://schemas.microsoft.com/office/drawing/2014/main" id="{ECC891AC-F4EE-3AAF-68C2-D2B2AD8773DA}"/>
              </a:ext>
            </a:extLst>
          </p:cNvPr>
          <p:cNvSpPr/>
          <p:nvPr/>
        </p:nvSpPr>
        <p:spPr>
          <a:xfrm>
            <a:off x="584078" y="735498"/>
            <a:ext cx="1247404" cy="154241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799" dirty="0">
              <a:solidFill>
                <a:schemeClr val="accent2"/>
              </a:solidFill>
            </a:endParaRPr>
          </a:p>
        </p:txBody>
      </p:sp>
      <p:sp>
        <p:nvSpPr>
          <p:cNvPr id="88" name="Textfeld 276">
            <a:extLst>
              <a:ext uri="{FF2B5EF4-FFF2-40B4-BE49-F238E27FC236}">
                <a16:creationId xmlns:a16="http://schemas.microsoft.com/office/drawing/2014/main" id="{E4589155-9727-7FC1-E663-55AF07B313AE}"/>
              </a:ext>
            </a:extLst>
          </p:cNvPr>
          <p:cNvSpPr txBox="1"/>
          <p:nvPr/>
        </p:nvSpPr>
        <p:spPr>
          <a:xfrm>
            <a:off x="415450" y="601076"/>
            <a:ext cx="1556786" cy="16648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99" b="1" dirty="0">
                <a:solidFill>
                  <a:schemeClr val="accent2"/>
                </a:solidFill>
              </a:rPr>
              <a:t>Additional Renewable Electricity Generation</a:t>
            </a:r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B3EE91CD-F0FE-7F8C-432C-A1DE7D858AC1}"/>
              </a:ext>
            </a:extLst>
          </p:cNvPr>
          <p:cNvSpPr/>
          <p:nvPr/>
        </p:nvSpPr>
        <p:spPr>
          <a:xfrm>
            <a:off x="2723520" y="1275606"/>
            <a:ext cx="480328" cy="46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4" name="Verbinder: gewinkelt 193">
            <a:extLst>
              <a:ext uri="{FF2B5EF4-FFF2-40B4-BE49-F238E27FC236}">
                <a16:creationId xmlns:a16="http://schemas.microsoft.com/office/drawing/2014/main" id="{FD3A4F58-FC7E-23D7-AAB1-931C8F9917E3}"/>
              </a:ext>
            </a:extLst>
          </p:cNvPr>
          <p:cNvCxnSpPr>
            <a:cxnSpLocks/>
            <a:stCxn id="5" idx="4"/>
            <a:endCxn id="29" idx="3"/>
          </p:cNvCxnSpPr>
          <p:nvPr/>
        </p:nvCxnSpPr>
        <p:spPr>
          <a:xfrm rot="5400000">
            <a:off x="2694214" y="3706442"/>
            <a:ext cx="324043" cy="214898"/>
          </a:xfrm>
          <a:prstGeom prst="bentConnector2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Ellipse 209">
            <a:extLst>
              <a:ext uri="{FF2B5EF4-FFF2-40B4-BE49-F238E27FC236}">
                <a16:creationId xmlns:a16="http://schemas.microsoft.com/office/drawing/2014/main" id="{F922A2CF-7FD6-E4D4-4454-53DE6B12796E}"/>
              </a:ext>
            </a:extLst>
          </p:cNvPr>
          <p:cNvSpPr/>
          <p:nvPr/>
        </p:nvSpPr>
        <p:spPr>
          <a:xfrm>
            <a:off x="5148064" y="1275606"/>
            <a:ext cx="480328" cy="46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5" name="Verbinder: gewinkelt 234">
            <a:extLst>
              <a:ext uri="{FF2B5EF4-FFF2-40B4-BE49-F238E27FC236}">
                <a16:creationId xmlns:a16="http://schemas.microsoft.com/office/drawing/2014/main" id="{470C1894-BDCF-BC8A-971D-D7B3886C4F7E}"/>
              </a:ext>
            </a:extLst>
          </p:cNvPr>
          <p:cNvCxnSpPr>
            <a:cxnSpLocks/>
            <a:stCxn id="210" idx="6"/>
            <a:endCxn id="37" idx="1"/>
          </p:cNvCxnSpPr>
          <p:nvPr/>
        </p:nvCxnSpPr>
        <p:spPr>
          <a:xfrm>
            <a:off x="5628392" y="1506606"/>
            <a:ext cx="948174" cy="919493"/>
          </a:xfrm>
          <a:prstGeom prst="bentConnector3">
            <a:avLst>
              <a:gd name="adj1" fmla="val 50000"/>
            </a:avLst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8" name="Gruppieren 237">
            <a:extLst>
              <a:ext uri="{FF2B5EF4-FFF2-40B4-BE49-F238E27FC236}">
                <a16:creationId xmlns:a16="http://schemas.microsoft.com/office/drawing/2014/main" id="{1AECD3A7-250A-5CAD-7B48-E1E27FAF61BF}"/>
              </a:ext>
            </a:extLst>
          </p:cNvPr>
          <p:cNvGrpSpPr/>
          <p:nvPr/>
        </p:nvGrpSpPr>
        <p:grpSpPr>
          <a:xfrm>
            <a:off x="4139952" y="2139702"/>
            <a:ext cx="574742" cy="620235"/>
            <a:chOff x="3279537" y="3579639"/>
            <a:chExt cx="574742" cy="620235"/>
          </a:xfrm>
        </p:grpSpPr>
        <p:sp>
          <p:nvSpPr>
            <p:cNvPr id="239" name="Rectangle 209">
              <a:extLst>
                <a:ext uri="{FF2B5EF4-FFF2-40B4-BE49-F238E27FC236}">
                  <a16:creationId xmlns:a16="http://schemas.microsoft.com/office/drawing/2014/main" id="{A895B55B-1075-2A97-F011-959A0CDF0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2182" y="3761163"/>
              <a:ext cx="394804" cy="399663"/>
            </a:xfrm>
            <a:prstGeom prst="rect">
              <a:avLst/>
            </a:prstGeom>
            <a:solidFill>
              <a:schemeClr val="tx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240" name="Rechteck 239">
              <a:extLst>
                <a:ext uri="{FF2B5EF4-FFF2-40B4-BE49-F238E27FC236}">
                  <a16:creationId xmlns:a16="http://schemas.microsoft.com/office/drawing/2014/main" id="{96CDE7B0-F5FF-2547-6302-4DD1446CF274}"/>
                </a:ext>
              </a:extLst>
            </p:cNvPr>
            <p:cNvSpPr/>
            <p:nvPr/>
          </p:nvSpPr>
          <p:spPr>
            <a:xfrm>
              <a:off x="3373952" y="3625358"/>
              <a:ext cx="480327" cy="574516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241" name="Text Box 6">
              <a:extLst>
                <a:ext uri="{FF2B5EF4-FFF2-40B4-BE49-F238E27FC236}">
                  <a16:creationId xmlns:a16="http://schemas.microsoft.com/office/drawing/2014/main" id="{C8D9B762-4E0B-F444-8F86-8E881C87A66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411966" y="3579639"/>
              <a:ext cx="404300" cy="9143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tx2"/>
                  </a:solidFill>
                </a:rPr>
                <a:t>H2 OCGT</a:t>
              </a:r>
            </a:p>
          </p:txBody>
        </p:sp>
        <p:cxnSp>
          <p:nvCxnSpPr>
            <p:cNvPr id="242" name="Gerader Verbinder 241">
              <a:extLst>
                <a:ext uri="{FF2B5EF4-FFF2-40B4-BE49-F238E27FC236}">
                  <a16:creationId xmlns:a16="http://schemas.microsoft.com/office/drawing/2014/main" id="{0B4171CF-615B-110E-0CD5-FBD5C644B5C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79537" y="3973215"/>
              <a:ext cx="0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3" name="Flussdiagramm: Manuelle Verarbeitung 242">
              <a:extLst>
                <a:ext uri="{FF2B5EF4-FFF2-40B4-BE49-F238E27FC236}">
                  <a16:creationId xmlns:a16="http://schemas.microsoft.com/office/drawing/2014/main" id="{8921BD82-7572-FAFF-4E1A-A95CEA9EB40D}"/>
                </a:ext>
              </a:extLst>
            </p:cNvPr>
            <p:cNvSpPr/>
            <p:nvPr/>
          </p:nvSpPr>
          <p:spPr bwMode="auto">
            <a:xfrm rot="16200000" flipH="1" flipV="1">
              <a:off x="3516385" y="3867054"/>
              <a:ext cx="186330" cy="178515"/>
            </a:xfrm>
            <a:prstGeom prst="flowChartManualOperation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244" name="Gerader Verbinder 243">
              <a:extLst>
                <a:ext uri="{FF2B5EF4-FFF2-40B4-BE49-F238E27FC236}">
                  <a16:creationId xmlns:a16="http://schemas.microsoft.com/office/drawing/2014/main" id="{DB35B7A3-42B2-1A83-921E-42E627B47E0F}"/>
                </a:ext>
              </a:extLst>
            </p:cNvPr>
            <p:cNvCxnSpPr>
              <a:stCxn id="243" idx="0"/>
            </p:cNvCxnSpPr>
            <p:nvPr/>
          </p:nvCxnSpPr>
          <p:spPr bwMode="auto">
            <a:xfrm flipH="1" flipV="1">
              <a:off x="3698807" y="3810400"/>
              <a:ext cx="0" cy="155275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5" name="Gerader Verbinder 244">
              <a:extLst>
                <a:ext uri="{FF2B5EF4-FFF2-40B4-BE49-F238E27FC236}">
                  <a16:creationId xmlns:a16="http://schemas.microsoft.com/office/drawing/2014/main" id="{F033F4D1-97CC-69E7-363F-CE9BEEBD6175}"/>
                </a:ext>
              </a:extLst>
            </p:cNvPr>
            <p:cNvCxnSpPr>
              <a:endCxn id="243" idx="2"/>
            </p:cNvCxnSpPr>
            <p:nvPr/>
          </p:nvCxnSpPr>
          <p:spPr bwMode="auto">
            <a:xfrm flipH="1" flipV="1">
              <a:off x="3520292" y="3956312"/>
              <a:ext cx="0" cy="155275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6" name="Gerader Verbinder 245">
              <a:extLst>
                <a:ext uri="{FF2B5EF4-FFF2-40B4-BE49-F238E27FC236}">
                  <a16:creationId xmlns:a16="http://schemas.microsoft.com/office/drawing/2014/main" id="{7D57B6F8-ED44-928A-48A4-39587E377215}"/>
                </a:ext>
              </a:extLst>
            </p:cNvPr>
            <p:cNvCxnSpPr/>
            <p:nvPr/>
          </p:nvCxnSpPr>
          <p:spPr bwMode="auto">
            <a:xfrm flipH="1">
              <a:off x="3466227" y="3960421"/>
              <a:ext cx="297525" cy="0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7" name="Group 117">
            <a:extLst>
              <a:ext uri="{FF2B5EF4-FFF2-40B4-BE49-F238E27FC236}">
                <a16:creationId xmlns:a16="http://schemas.microsoft.com/office/drawing/2014/main" id="{AF4F6B6B-5ABE-EE95-D2D2-F5156EB7E54F}"/>
              </a:ext>
            </a:extLst>
          </p:cNvPr>
          <p:cNvGrpSpPr/>
          <p:nvPr/>
        </p:nvGrpSpPr>
        <p:grpSpPr>
          <a:xfrm>
            <a:off x="4234217" y="2769953"/>
            <a:ext cx="480328" cy="694257"/>
            <a:chOff x="4140282" y="2791102"/>
            <a:chExt cx="1051161" cy="1500859"/>
          </a:xfrm>
        </p:grpSpPr>
        <p:sp>
          <p:nvSpPr>
            <p:cNvPr id="248" name="Rechteck 247">
              <a:extLst>
                <a:ext uri="{FF2B5EF4-FFF2-40B4-BE49-F238E27FC236}">
                  <a16:creationId xmlns:a16="http://schemas.microsoft.com/office/drawing/2014/main" id="{BF641605-C33F-4210-B3BA-4FBE0FA8D604}"/>
                </a:ext>
              </a:extLst>
            </p:cNvPr>
            <p:cNvSpPr/>
            <p:nvPr/>
          </p:nvSpPr>
          <p:spPr>
            <a:xfrm>
              <a:off x="4140282" y="3049961"/>
              <a:ext cx="1051161" cy="1242000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249" name="Text Box 6">
              <a:extLst>
                <a:ext uri="{FF2B5EF4-FFF2-40B4-BE49-F238E27FC236}">
                  <a16:creationId xmlns:a16="http://schemas.microsoft.com/office/drawing/2014/main" id="{B105B86F-5DC8-4EDC-BE38-C480BCBA7B9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197862" y="2791102"/>
              <a:ext cx="936000" cy="34849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tx2"/>
                  </a:solidFill>
                </a:rPr>
                <a:t>Fuel Cell</a:t>
              </a:r>
            </a:p>
          </p:txBody>
        </p:sp>
        <p:sp>
          <p:nvSpPr>
            <p:cNvPr id="250" name="Rectangle 209">
              <a:extLst>
                <a:ext uri="{FF2B5EF4-FFF2-40B4-BE49-F238E27FC236}">
                  <a16:creationId xmlns:a16="http://schemas.microsoft.com/office/drawing/2014/main" id="{99113285-1B0F-0F66-209A-999A1EEA21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6719" y="3326143"/>
              <a:ext cx="864001" cy="864000"/>
            </a:xfrm>
            <a:prstGeom prst="rect">
              <a:avLst/>
            </a:prstGeom>
            <a:solidFill>
              <a:schemeClr val="tx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>
                <a:solidFill>
                  <a:schemeClr val="bg1"/>
                </a:solidFill>
              </a:endParaRPr>
            </a:p>
          </p:txBody>
        </p:sp>
        <p:sp>
          <p:nvSpPr>
            <p:cNvPr id="251" name="Freeform 29">
              <a:extLst>
                <a:ext uri="{FF2B5EF4-FFF2-40B4-BE49-F238E27FC236}">
                  <a16:creationId xmlns:a16="http://schemas.microsoft.com/office/drawing/2014/main" id="{D280F105-6D92-C969-F94E-D4CAFA9E20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5693" y="3499110"/>
              <a:ext cx="432416" cy="504486"/>
            </a:xfrm>
            <a:custGeom>
              <a:avLst/>
              <a:gdLst>
                <a:gd name="T0" fmla="*/ 1748 w 2551"/>
                <a:gd name="T1" fmla="*/ 236 h 3023"/>
                <a:gd name="T2" fmla="*/ 1654 w 2551"/>
                <a:gd name="T3" fmla="*/ 94 h 3023"/>
                <a:gd name="T4" fmla="*/ 1512 w 2551"/>
                <a:gd name="T5" fmla="*/ 236 h 3023"/>
                <a:gd name="T6" fmla="*/ 1654 w 2551"/>
                <a:gd name="T7" fmla="*/ 331 h 3023"/>
                <a:gd name="T8" fmla="*/ 1748 w 2551"/>
                <a:gd name="T9" fmla="*/ 472 h 3023"/>
                <a:gd name="T10" fmla="*/ 1890 w 2551"/>
                <a:gd name="T11" fmla="*/ 331 h 3023"/>
                <a:gd name="T12" fmla="*/ 1040 w 2551"/>
                <a:gd name="T13" fmla="*/ 236 h 3023"/>
                <a:gd name="T14" fmla="*/ 662 w 2551"/>
                <a:gd name="T15" fmla="*/ 331 h 3023"/>
                <a:gd name="T16" fmla="*/ 1040 w 2551"/>
                <a:gd name="T17" fmla="*/ 236 h 3023"/>
                <a:gd name="T18" fmla="*/ 1937 w 2551"/>
                <a:gd name="T19" fmla="*/ 567 h 3023"/>
                <a:gd name="T20" fmla="*/ 614 w 2551"/>
                <a:gd name="T21" fmla="*/ 1653 h 3023"/>
                <a:gd name="T22" fmla="*/ 425 w 2551"/>
                <a:gd name="T23" fmla="*/ 0 h 3023"/>
                <a:gd name="T24" fmla="*/ 2126 w 2551"/>
                <a:gd name="T25" fmla="*/ 1653 h 3023"/>
                <a:gd name="T26" fmla="*/ 1888 w 2551"/>
                <a:gd name="T27" fmla="*/ 2401 h 3023"/>
                <a:gd name="T28" fmla="*/ 1652 w 2551"/>
                <a:gd name="T29" fmla="*/ 2148 h 3023"/>
                <a:gd name="T30" fmla="*/ 1416 w 2551"/>
                <a:gd name="T31" fmla="*/ 2398 h 3023"/>
                <a:gd name="T32" fmla="*/ 1652 w 2551"/>
                <a:gd name="T33" fmla="*/ 2654 h 3023"/>
                <a:gd name="T34" fmla="*/ 1888 w 2551"/>
                <a:gd name="T35" fmla="*/ 2401 h 3023"/>
                <a:gd name="T36" fmla="*/ 1272 w 2551"/>
                <a:gd name="T37" fmla="*/ 2682 h 3023"/>
                <a:gd name="T38" fmla="*/ 1377 w 2551"/>
                <a:gd name="T39" fmla="*/ 2549 h 3023"/>
                <a:gd name="T40" fmla="*/ 1167 w 2551"/>
                <a:gd name="T41" fmla="*/ 2488 h 3023"/>
                <a:gd name="T42" fmla="*/ 1258 w 2551"/>
                <a:gd name="T43" fmla="*/ 2526 h 3023"/>
                <a:gd name="T44" fmla="*/ 1246 w 2551"/>
                <a:gd name="T45" fmla="*/ 2627 h 3023"/>
                <a:gd name="T46" fmla="*/ 1170 w 2551"/>
                <a:gd name="T47" fmla="*/ 2740 h 3023"/>
                <a:gd name="T48" fmla="*/ 1379 w 2551"/>
                <a:gd name="T49" fmla="*/ 2682 h 3023"/>
                <a:gd name="T50" fmla="*/ 995 w 2551"/>
                <a:gd name="T51" fmla="*/ 2157 h 3023"/>
                <a:gd name="T52" fmla="*/ 817 w 2551"/>
                <a:gd name="T53" fmla="*/ 2353 h 3023"/>
                <a:gd name="T54" fmla="*/ 706 w 2551"/>
                <a:gd name="T55" fmla="*/ 2157 h 3023"/>
                <a:gd name="T56" fmla="*/ 817 w 2551"/>
                <a:gd name="T57" fmla="*/ 2645 h 3023"/>
                <a:gd name="T58" fmla="*/ 995 w 2551"/>
                <a:gd name="T59" fmla="*/ 2439 h 3023"/>
                <a:gd name="T60" fmla="*/ 1106 w 2551"/>
                <a:gd name="T61" fmla="*/ 2645 h 3023"/>
                <a:gd name="T62" fmla="*/ 2551 w 2551"/>
                <a:gd name="T63" fmla="*/ 756 h 3023"/>
                <a:gd name="T64" fmla="*/ 0 w 2551"/>
                <a:gd name="T65" fmla="*/ 3023 h 3023"/>
                <a:gd name="T66" fmla="*/ 284 w 2551"/>
                <a:gd name="T67" fmla="*/ 756 h 3023"/>
                <a:gd name="T68" fmla="*/ 756 w 2551"/>
                <a:gd name="T69" fmla="*/ 1795 h 3023"/>
                <a:gd name="T70" fmla="*/ 1796 w 2551"/>
                <a:gd name="T71" fmla="*/ 756 h 3023"/>
                <a:gd name="T72" fmla="*/ 2268 w 2551"/>
                <a:gd name="T73" fmla="*/ 1795 h 3023"/>
                <a:gd name="T74" fmla="*/ 2551 w 2551"/>
                <a:gd name="T75" fmla="*/ 756 h 3023"/>
                <a:gd name="T76" fmla="*/ 1652 w 2551"/>
                <a:gd name="T77" fmla="*/ 2568 h 3023"/>
                <a:gd name="T78" fmla="*/ 1652 w 2551"/>
                <a:gd name="T79" fmla="*/ 2234 h 3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51" h="3023">
                  <a:moveTo>
                    <a:pt x="1890" y="236"/>
                  </a:moveTo>
                  <a:lnTo>
                    <a:pt x="1748" y="236"/>
                  </a:lnTo>
                  <a:lnTo>
                    <a:pt x="1748" y="94"/>
                  </a:lnTo>
                  <a:lnTo>
                    <a:pt x="1654" y="94"/>
                  </a:lnTo>
                  <a:lnTo>
                    <a:pt x="1654" y="236"/>
                  </a:lnTo>
                  <a:lnTo>
                    <a:pt x="1512" y="236"/>
                  </a:lnTo>
                  <a:lnTo>
                    <a:pt x="1512" y="331"/>
                  </a:lnTo>
                  <a:lnTo>
                    <a:pt x="1654" y="331"/>
                  </a:lnTo>
                  <a:lnTo>
                    <a:pt x="1654" y="472"/>
                  </a:lnTo>
                  <a:lnTo>
                    <a:pt x="1748" y="472"/>
                  </a:lnTo>
                  <a:lnTo>
                    <a:pt x="1748" y="331"/>
                  </a:lnTo>
                  <a:lnTo>
                    <a:pt x="1890" y="331"/>
                  </a:lnTo>
                  <a:lnTo>
                    <a:pt x="1890" y="236"/>
                  </a:lnTo>
                  <a:close/>
                  <a:moveTo>
                    <a:pt x="1040" y="236"/>
                  </a:moveTo>
                  <a:lnTo>
                    <a:pt x="662" y="236"/>
                  </a:lnTo>
                  <a:lnTo>
                    <a:pt x="662" y="331"/>
                  </a:lnTo>
                  <a:lnTo>
                    <a:pt x="1040" y="331"/>
                  </a:lnTo>
                  <a:lnTo>
                    <a:pt x="1040" y="236"/>
                  </a:lnTo>
                  <a:close/>
                  <a:moveTo>
                    <a:pt x="1937" y="1653"/>
                  </a:moveTo>
                  <a:lnTo>
                    <a:pt x="1937" y="567"/>
                  </a:lnTo>
                  <a:lnTo>
                    <a:pt x="614" y="567"/>
                  </a:lnTo>
                  <a:lnTo>
                    <a:pt x="614" y="1653"/>
                  </a:lnTo>
                  <a:lnTo>
                    <a:pt x="425" y="1653"/>
                  </a:lnTo>
                  <a:lnTo>
                    <a:pt x="425" y="0"/>
                  </a:lnTo>
                  <a:lnTo>
                    <a:pt x="2126" y="0"/>
                  </a:lnTo>
                  <a:lnTo>
                    <a:pt x="2126" y="1653"/>
                  </a:lnTo>
                  <a:lnTo>
                    <a:pt x="1937" y="1653"/>
                  </a:lnTo>
                  <a:close/>
                  <a:moveTo>
                    <a:pt x="1888" y="2401"/>
                  </a:moveTo>
                  <a:cubicBezTo>
                    <a:pt x="1888" y="2328"/>
                    <a:pt x="1868" y="2268"/>
                    <a:pt x="1829" y="2222"/>
                  </a:cubicBezTo>
                  <a:cubicBezTo>
                    <a:pt x="1787" y="2171"/>
                    <a:pt x="1730" y="2148"/>
                    <a:pt x="1652" y="2148"/>
                  </a:cubicBezTo>
                  <a:cubicBezTo>
                    <a:pt x="1581" y="2148"/>
                    <a:pt x="1527" y="2169"/>
                    <a:pt x="1486" y="2210"/>
                  </a:cubicBezTo>
                  <a:cubicBezTo>
                    <a:pt x="1441" y="2255"/>
                    <a:pt x="1416" y="2322"/>
                    <a:pt x="1416" y="2398"/>
                  </a:cubicBezTo>
                  <a:cubicBezTo>
                    <a:pt x="1416" y="2474"/>
                    <a:pt x="1435" y="2533"/>
                    <a:pt x="1475" y="2580"/>
                  </a:cubicBezTo>
                  <a:cubicBezTo>
                    <a:pt x="1517" y="2630"/>
                    <a:pt x="1574" y="2654"/>
                    <a:pt x="1652" y="2654"/>
                  </a:cubicBezTo>
                  <a:cubicBezTo>
                    <a:pt x="1723" y="2654"/>
                    <a:pt x="1777" y="2634"/>
                    <a:pt x="1818" y="2592"/>
                  </a:cubicBezTo>
                  <a:cubicBezTo>
                    <a:pt x="1863" y="2546"/>
                    <a:pt x="1888" y="2481"/>
                    <a:pt x="1888" y="2401"/>
                  </a:cubicBezTo>
                  <a:close/>
                  <a:moveTo>
                    <a:pt x="1379" y="2682"/>
                  </a:moveTo>
                  <a:lnTo>
                    <a:pt x="1272" y="2682"/>
                  </a:lnTo>
                  <a:cubicBezTo>
                    <a:pt x="1292" y="2668"/>
                    <a:pt x="1313" y="2650"/>
                    <a:pt x="1333" y="2633"/>
                  </a:cubicBezTo>
                  <a:cubicBezTo>
                    <a:pt x="1365" y="2603"/>
                    <a:pt x="1377" y="2580"/>
                    <a:pt x="1377" y="2549"/>
                  </a:cubicBezTo>
                  <a:cubicBezTo>
                    <a:pt x="1377" y="2496"/>
                    <a:pt x="1339" y="2467"/>
                    <a:pt x="1269" y="2467"/>
                  </a:cubicBezTo>
                  <a:cubicBezTo>
                    <a:pt x="1235" y="2467"/>
                    <a:pt x="1199" y="2474"/>
                    <a:pt x="1167" y="2488"/>
                  </a:cubicBezTo>
                  <a:lnTo>
                    <a:pt x="1179" y="2547"/>
                  </a:lnTo>
                  <a:cubicBezTo>
                    <a:pt x="1220" y="2531"/>
                    <a:pt x="1237" y="2526"/>
                    <a:pt x="1258" y="2526"/>
                  </a:cubicBezTo>
                  <a:cubicBezTo>
                    <a:pt x="1285" y="2526"/>
                    <a:pt x="1300" y="2537"/>
                    <a:pt x="1300" y="2556"/>
                  </a:cubicBezTo>
                  <a:cubicBezTo>
                    <a:pt x="1300" y="2576"/>
                    <a:pt x="1284" y="2597"/>
                    <a:pt x="1246" y="2627"/>
                  </a:cubicBezTo>
                  <a:cubicBezTo>
                    <a:pt x="1214" y="2653"/>
                    <a:pt x="1189" y="2671"/>
                    <a:pt x="1170" y="2682"/>
                  </a:cubicBezTo>
                  <a:lnTo>
                    <a:pt x="1170" y="2740"/>
                  </a:lnTo>
                  <a:lnTo>
                    <a:pt x="1379" y="2740"/>
                  </a:lnTo>
                  <a:lnTo>
                    <a:pt x="1379" y="2682"/>
                  </a:lnTo>
                  <a:close/>
                  <a:moveTo>
                    <a:pt x="1106" y="2157"/>
                  </a:moveTo>
                  <a:lnTo>
                    <a:pt x="995" y="2157"/>
                  </a:lnTo>
                  <a:lnTo>
                    <a:pt x="995" y="2353"/>
                  </a:lnTo>
                  <a:lnTo>
                    <a:pt x="817" y="2353"/>
                  </a:lnTo>
                  <a:lnTo>
                    <a:pt x="817" y="2157"/>
                  </a:lnTo>
                  <a:lnTo>
                    <a:pt x="706" y="2157"/>
                  </a:lnTo>
                  <a:lnTo>
                    <a:pt x="706" y="2645"/>
                  </a:lnTo>
                  <a:lnTo>
                    <a:pt x="817" y="2645"/>
                  </a:lnTo>
                  <a:lnTo>
                    <a:pt x="817" y="2439"/>
                  </a:lnTo>
                  <a:lnTo>
                    <a:pt x="995" y="2439"/>
                  </a:lnTo>
                  <a:lnTo>
                    <a:pt x="995" y="2645"/>
                  </a:lnTo>
                  <a:lnTo>
                    <a:pt x="1106" y="2645"/>
                  </a:lnTo>
                  <a:lnTo>
                    <a:pt x="1106" y="2157"/>
                  </a:lnTo>
                  <a:close/>
                  <a:moveTo>
                    <a:pt x="2551" y="756"/>
                  </a:moveTo>
                  <a:lnTo>
                    <a:pt x="2551" y="3023"/>
                  </a:lnTo>
                  <a:lnTo>
                    <a:pt x="0" y="3023"/>
                  </a:lnTo>
                  <a:lnTo>
                    <a:pt x="0" y="756"/>
                  </a:lnTo>
                  <a:lnTo>
                    <a:pt x="284" y="756"/>
                  </a:lnTo>
                  <a:lnTo>
                    <a:pt x="284" y="1795"/>
                  </a:lnTo>
                  <a:lnTo>
                    <a:pt x="756" y="1795"/>
                  </a:lnTo>
                  <a:lnTo>
                    <a:pt x="756" y="756"/>
                  </a:lnTo>
                  <a:lnTo>
                    <a:pt x="1796" y="756"/>
                  </a:lnTo>
                  <a:lnTo>
                    <a:pt x="1796" y="1795"/>
                  </a:lnTo>
                  <a:lnTo>
                    <a:pt x="2268" y="1795"/>
                  </a:lnTo>
                  <a:lnTo>
                    <a:pt x="2268" y="756"/>
                  </a:lnTo>
                  <a:lnTo>
                    <a:pt x="2551" y="756"/>
                  </a:lnTo>
                  <a:close/>
                  <a:moveTo>
                    <a:pt x="1774" y="2401"/>
                  </a:moveTo>
                  <a:cubicBezTo>
                    <a:pt x="1774" y="2503"/>
                    <a:pt x="1726" y="2568"/>
                    <a:pt x="1652" y="2568"/>
                  </a:cubicBezTo>
                  <a:cubicBezTo>
                    <a:pt x="1577" y="2568"/>
                    <a:pt x="1530" y="2503"/>
                    <a:pt x="1530" y="2399"/>
                  </a:cubicBezTo>
                  <a:cubicBezTo>
                    <a:pt x="1530" y="2299"/>
                    <a:pt x="1577" y="2234"/>
                    <a:pt x="1652" y="2234"/>
                  </a:cubicBezTo>
                  <a:cubicBezTo>
                    <a:pt x="1726" y="2234"/>
                    <a:pt x="1774" y="2299"/>
                    <a:pt x="1774" y="240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392" tIns="45696" rIns="91392" bIns="45696" numCol="1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600" dirty="0"/>
            </a:p>
          </p:txBody>
        </p:sp>
      </p:grpSp>
      <p:cxnSp>
        <p:nvCxnSpPr>
          <p:cNvPr id="252" name="Verbinder: gewinkelt 251">
            <a:extLst>
              <a:ext uri="{FF2B5EF4-FFF2-40B4-BE49-F238E27FC236}">
                <a16:creationId xmlns:a16="http://schemas.microsoft.com/office/drawing/2014/main" id="{ADC92850-7CCE-F551-0360-3461812576A1}"/>
              </a:ext>
            </a:extLst>
          </p:cNvPr>
          <p:cNvCxnSpPr>
            <a:cxnSpLocks/>
            <a:stCxn id="210" idx="4"/>
            <a:endCxn id="240" idx="3"/>
          </p:cNvCxnSpPr>
          <p:nvPr/>
        </p:nvCxnSpPr>
        <p:spPr>
          <a:xfrm rot="5400000">
            <a:off x="4683925" y="1768375"/>
            <a:ext cx="735073" cy="673534"/>
          </a:xfrm>
          <a:prstGeom prst="bentConnector2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Verbinder: gewinkelt 254">
            <a:extLst>
              <a:ext uri="{FF2B5EF4-FFF2-40B4-BE49-F238E27FC236}">
                <a16:creationId xmlns:a16="http://schemas.microsoft.com/office/drawing/2014/main" id="{BF97AE83-7FC5-3D31-2705-333025A82C33}"/>
              </a:ext>
            </a:extLst>
          </p:cNvPr>
          <p:cNvCxnSpPr>
            <a:cxnSpLocks/>
            <a:stCxn id="210" idx="4"/>
            <a:endCxn id="248" idx="3"/>
          </p:cNvCxnSpPr>
          <p:nvPr/>
        </p:nvCxnSpPr>
        <p:spPr>
          <a:xfrm rot="5400000">
            <a:off x="4331714" y="2120438"/>
            <a:ext cx="1439346" cy="673683"/>
          </a:xfrm>
          <a:prstGeom prst="bentConnector2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Verbinder: gewinkelt 258">
            <a:extLst>
              <a:ext uri="{FF2B5EF4-FFF2-40B4-BE49-F238E27FC236}">
                <a16:creationId xmlns:a16="http://schemas.microsoft.com/office/drawing/2014/main" id="{DB91E58C-8C8F-7156-D07A-F1236C940093}"/>
              </a:ext>
            </a:extLst>
          </p:cNvPr>
          <p:cNvCxnSpPr>
            <a:cxnSpLocks/>
            <a:stCxn id="240" idx="1"/>
            <a:endCxn id="188" idx="6"/>
          </p:cNvCxnSpPr>
          <p:nvPr/>
        </p:nvCxnSpPr>
        <p:spPr>
          <a:xfrm rot="10800000">
            <a:off x="3203849" y="1506607"/>
            <a:ext cx="1030519" cy="966073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Verbinder: gewinkelt 267">
            <a:extLst>
              <a:ext uri="{FF2B5EF4-FFF2-40B4-BE49-F238E27FC236}">
                <a16:creationId xmlns:a16="http://schemas.microsoft.com/office/drawing/2014/main" id="{689D7FBE-AB37-500E-AB61-A3A5C9B20503}"/>
              </a:ext>
            </a:extLst>
          </p:cNvPr>
          <p:cNvCxnSpPr>
            <a:cxnSpLocks/>
            <a:stCxn id="248" idx="1"/>
            <a:endCxn id="188" idx="6"/>
          </p:cNvCxnSpPr>
          <p:nvPr/>
        </p:nvCxnSpPr>
        <p:spPr>
          <a:xfrm rot="10800000">
            <a:off x="3203849" y="1506606"/>
            <a:ext cx="1030369" cy="1670346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3" name="Gruppieren 282">
            <a:extLst>
              <a:ext uri="{FF2B5EF4-FFF2-40B4-BE49-F238E27FC236}">
                <a16:creationId xmlns:a16="http://schemas.microsoft.com/office/drawing/2014/main" id="{0B26413A-5D16-0942-2F09-BC50BBC2C8A1}"/>
              </a:ext>
            </a:extLst>
          </p:cNvPr>
          <p:cNvGrpSpPr/>
          <p:nvPr/>
        </p:nvGrpSpPr>
        <p:grpSpPr>
          <a:xfrm>
            <a:off x="5861437" y="429839"/>
            <a:ext cx="480328" cy="673945"/>
            <a:chOff x="4442034" y="3718370"/>
            <a:chExt cx="524802" cy="727394"/>
          </a:xfrm>
        </p:grpSpPr>
        <p:grpSp>
          <p:nvGrpSpPr>
            <p:cNvPr id="284" name="Gruppieren 117">
              <a:extLst>
                <a:ext uri="{FF2B5EF4-FFF2-40B4-BE49-F238E27FC236}">
                  <a16:creationId xmlns:a16="http://schemas.microsoft.com/office/drawing/2014/main" id="{F7CEE33F-8E9F-BC51-0170-DC0C342AAE2E}"/>
                </a:ext>
              </a:extLst>
            </p:cNvPr>
            <p:cNvGrpSpPr/>
            <p:nvPr/>
          </p:nvGrpSpPr>
          <p:grpSpPr>
            <a:xfrm>
              <a:off x="4442034" y="3718370"/>
              <a:ext cx="524802" cy="727394"/>
              <a:chOff x="5172654" y="4310543"/>
              <a:chExt cx="1051161" cy="1456949"/>
            </a:xfrm>
          </p:grpSpPr>
          <p:sp>
            <p:nvSpPr>
              <p:cNvPr id="290" name="Rectangle 209">
                <a:extLst>
                  <a:ext uri="{FF2B5EF4-FFF2-40B4-BE49-F238E27FC236}">
                    <a16:creationId xmlns:a16="http://schemas.microsoft.com/office/drawing/2014/main" id="{A6ECACB3-B159-72BE-6D84-10935409D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6235" y="4807108"/>
                <a:ext cx="864000" cy="864000"/>
              </a:xfrm>
              <a:prstGeom prst="rect">
                <a:avLst/>
              </a:prstGeom>
              <a:solidFill>
                <a:schemeClr val="tx2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53972" tIns="35981" rIns="53972" bIns="35981" anchor="ctr">
                <a:noAutofit/>
              </a:bodyPr>
              <a:lstStyle/>
              <a:p>
                <a:pPr algn="ctr"/>
                <a:endParaRPr lang="en-GB" sz="10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1" name="Rechteck 121">
                <a:extLst>
                  <a:ext uri="{FF2B5EF4-FFF2-40B4-BE49-F238E27FC236}">
                    <a16:creationId xmlns:a16="http://schemas.microsoft.com/office/drawing/2014/main" id="{E4945ADE-ED64-5662-F78E-407154824FB3}"/>
                  </a:ext>
                </a:extLst>
              </p:cNvPr>
              <p:cNvSpPr/>
              <p:nvPr/>
            </p:nvSpPr>
            <p:spPr>
              <a:xfrm>
                <a:off x="5172654" y="4525492"/>
                <a:ext cx="1051161" cy="1242000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de-DE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292" name="Text Box 6">
                <a:extLst>
                  <a:ext uri="{FF2B5EF4-FFF2-40B4-BE49-F238E27FC236}">
                    <a16:creationId xmlns:a16="http://schemas.microsoft.com/office/drawing/2014/main" id="{8AC12E83-90DA-B7D1-4C8C-EFF06913878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5208573" y="4310543"/>
                <a:ext cx="971999" cy="36562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71926" rIns="0" bIns="0" anchor="t">
                <a:noAutofit/>
              </a:bodyPr>
              <a:lstStyle>
                <a:defPPr>
                  <a:defRPr lang="de-DE"/>
                </a:defPPr>
                <a:lvl1pPr>
                  <a:lnSpc>
                    <a:spcPct val="90000"/>
                  </a:lnSpc>
                  <a:spcBef>
                    <a:spcPct val="0"/>
                  </a:spcBef>
                  <a:defRPr sz="1200" b="1">
                    <a:solidFill>
                      <a:srgbClr val="3C464B"/>
                    </a:solidFill>
                    <a:latin typeface="Arial" charset="0"/>
                    <a:ea typeface="ＭＳ Ｐゴシック" pitchFamily="34" charset="-128"/>
                  </a:defRPr>
                </a:lvl1pPr>
              </a:lstStyle>
              <a:p>
                <a:pPr algn="ctr"/>
                <a:r>
                  <a:rPr lang="de-DE" altLang="en-US" sz="600" b="0" dirty="0">
                    <a:solidFill>
                      <a:schemeClr val="tx2"/>
                    </a:solidFill>
                  </a:rPr>
                  <a:t>Terminal</a:t>
                </a:r>
              </a:p>
            </p:txBody>
          </p:sp>
        </p:grpSp>
        <p:sp>
          <p:nvSpPr>
            <p:cNvPr id="285" name="Freeform 6">
              <a:extLst>
                <a:ext uri="{FF2B5EF4-FFF2-40B4-BE49-F238E27FC236}">
                  <a16:creationId xmlns:a16="http://schemas.microsoft.com/office/drawing/2014/main" id="{85AA33FB-4549-F7B5-B93D-5290670752E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579216" y="4066733"/>
              <a:ext cx="264479" cy="180000"/>
            </a:xfrm>
            <a:custGeom>
              <a:avLst/>
              <a:gdLst>
                <a:gd name="T0" fmla="*/ 1323 w 4441"/>
                <a:gd name="T1" fmla="*/ 1323 h 3024"/>
                <a:gd name="T2" fmla="*/ 1323 w 4441"/>
                <a:gd name="T3" fmla="*/ 3024 h 3024"/>
                <a:gd name="T4" fmla="*/ 0 w 4441"/>
                <a:gd name="T5" fmla="*/ 3024 h 3024"/>
                <a:gd name="T6" fmla="*/ 0 w 4441"/>
                <a:gd name="T7" fmla="*/ 1323 h 3024"/>
                <a:gd name="T8" fmla="*/ 662 w 4441"/>
                <a:gd name="T9" fmla="*/ 661 h 3024"/>
                <a:gd name="T10" fmla="*/ 1323 w 4441"/>
                <a:gd name="T11" fmla="*/ 1323 h 3024"/>
                <a:gd name="T12" fmla="*/ 4441 w 4441"/>
                <a:gd name="T13" fmla="*/ 2173 h 3024"/>
                <a:gd name="T14" fmla="*/ 4441 w 4441"/>
                <a:gd name="T15" fmla="*/ 2173 h 3024"/>
                <a:gd name="T16" fmla="*/ 4441 w 4441"/>
                <a:gd name="T17" fmla="*/ 3024 h 3024"/>
                <a:gd name="T18" fmla="*/ 3119 w 4441"/>
                <a:gd name="T19" fmla="*/ 3024 h 3024"/>
                <a:gd name="T20" fmla="*/ 3119 w 4441"/>
                <a:gd name="T21" fmla="*/ 2173 h 3024"/>
                <a:gd name="T22" fmla="*/ 3685 w 4441"/>
                <a:gd name="T23" fmla="*/ 1519 h 3024"/>
                <a:gd name="T24" fmla="*/ 3685 w 4441"/>
                <a:gd name="T25" fmla="*/ 1228 h 3024"/>
                <a:gd name="T26" fmla="*/ 3591 w 4441"/>
                <a:gd name="T27" fmla="*/ 1134 h 3024"/>
                <a:gd name="T28" fmla="*/ 2930 w 4441"/>
                <a:gd name="T29" fmla="*/ 1134 h 3024"/>
                <a:gd name="T30" fmla="*/ 2930 w 4441"/>
                <a:gd name="T31" fmla="*/ 2551 h 3024"/>
                <a:gd name="T32" fmla="*/ 2646 w 4441"/>
                <a:gd name="T33" fmla="*/ 2835 h 3024"/>
                <a:gd name="T34" fmla="*/ 2552 w 4441"/>
                <a:gd name="T35" fmla="*/ 2835 h 3024"/>
                <a:gd name="T36" fmla="*/ 2552 w 4441"/>
                <a:gd name="T37" fmla="*/ 3024 h 3024"/>
                <a:gd name="T38" fmla="*/ 1512 w 4441"/>
                <a:gd name="T39" fmla="*/ 3024 h 3024"/>
                <a:gd name="T40" fmla="*/ 1512 w 4441"/>
                <a:gd name="T41" fmla="*/ 472 h 3024"/>
                <a:gd name="T42" fmla="*/ 1514 w 4441"/>
                <a:gd name="T43" fmla="*/ 472 h 3024"/>
                <a:gd name="T44" fmla="*/ 2032 w 4441"/>
                <a:gd name="T45" fmla="*/ 0 h 3024"/>
                <a:gd name="T46" fmla="*/ 2549 w 4441"/>
                <a:gd name="T47" fmla="*/ 472 h 3024"/>
                <a:gd name="T48" fmla="*/ 2552 w 4441"/>
                <a:gd name="T49" fmla="*/ 472 h 3024"/>
                <a:gd name="T50" fmla="*/ 2552 w 4441"/>
                <a:gd name="T51" fmla="*/ 945 h 3024"/>
                <a:gd name="T52" fmla="*/ 3591 w 4441"/>
                <a:gd name="T53" fmla="*/ 945 h 3024"/>
                <a:gd name="T54" fmla="*/ 3874 w 4441"/>
                <a:gd name="T55" fmla="*/ 1228 h 3024"/>
                <a:gd name="T56" fmla="*/ 3874 w 4441"/>
                <a:gd name="T57" fmla="*/ 1519 h 3024"/>
                <a:gd name="T58" fmla="*/ 4441 w 4441"/>
                <a:gd name="T59" fmla="*/ 2173 h 3024"/>
                <a:gd name="T60" fmla="*/ 2741 w 4441"/>
                <a:gd name="T61" fmla="*/ 1984 h 3024"/>
                <a:gd name="T62" fmla="*/ 2552 w 4441"/>
                <a:gd name="T63" fmla="*/ 1984 h 3024"/>
                <a:gd name="T64" fmla="*/ 2552 w 4441"/>
                <a:gd name="T65" fmla="*/ 2646 h 3024"/>
                <a:gd name="T66" fmla="*/ 2646 w 4441"/>
                <a:gd name="T67" fmla="*/ 2646 h 3024"/>
                <a:gd name="T68" fmla="*/ 2741 w 4441"/>
                <a:gd name="T69" fmla="*/ 2551 h 3024"/>
                <a:gd name="T70" fmla="*/ 2741 w 4441"/>
                <a:gd name="T71" fmla="*/ 1984 h 3024"/>
                <a:gd name="T72" fmla="*/ 2741 w 4441"/>
                <a:gd name="T73" fmla="*/ 1134 h 3024"/>
                <a:gd name="T74" fmla="*/ 2552 w 4441"/>
                <a:gd name="T75" fmla="*/ 1134 h 3024"/>
                <a:gd name="T76" fmla="*/ 2552 w 4441"/>
                <a:gd name="T77" fmla="*/ 1795 h 3024"/>
                <a:gd name="T78" fmla="*/ 2741 w 4441"/>
                <a:gd name="T79" fmla="*/ 1795 h 3024"/>
                <a:gd name="T80" fmla="*/ 2741 w 4441"/>
                <a:gd name="T81" fmla="*/ 1134 h 3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41" h="3024">
                  <a:moveTo>
                    <a:pt x="1323" y="1323"/>
                  </a:moveTo>
                  <a:lnTo>
                    <a:pt x="1323" y="3024"/>
                  </a:lnTo>
                  <a:lnTo>
                    <a:pt x="0" y="3024"/>
                  </a:lnTo>
                  <a:lnTo>
                    <a:pt x="0" y="1323"/>
                  </a:lnTo>
                  <a:cubicBezTo>
                    <a:pt x="0" y="957"/>
                    <a:pt x="297" y="661"/>
                    <a:pt x="662" y="661"/>
                  </a:cubicBezTo>
                  <a:cubicBezTo>
                    <a:pt x="1027" y="661"/>
                    <a:pt x="1323" y="957"/>
                    <a:pt x="1323" y="1323"/>
                  </a:cubicBezTo>
                  <a:close/>
                  <a:moveTo>
                    <a:pt x="4441" y="2173"/>
                  </a:moveTo>
                  <a:lnTo>
                    <a:pt x="4441" y="2173"/>
                  </a:lnTo>
                  <a:lnTo>
                    <a:pt x="4441" y="3024"/>
                  </a:lnTo>
                  <a:lnTo>
                    <a:pt x="3119" y="3024"/>
                  </a:lnTo>
                  <a:lnTo>
                    <a:pt x="3119" y="2173"/>
                  </a:lnTo>
                  <a:cubicBezTo>
                    <a:pt x="3119" y="1840"/>
                    <a:pt x="3365" y="1564"/>
                    <a:pt x="3685" y="1519"/>
                  </a:cubicBezTo>
                  <a:lnTo>
                    <a:pt x="3685" y="1228"/>
                  </a:lnTo>
                  <a:cubicBezTo>
                    <a:pt x="3685" y="1176"/>
                    <a:pt x="3643" y="1134"/>
                    <a:pt x="3591" y="1134"/>
                  </a:cubicBezTo>
                  <a:lnTo>
                    <a:pt x="2930" y="1134"/>
                  </a:lnTo>
                  <a:lnTo>
                    <a:pt x="2930" y="2551"/>
                  </a:lnTo>
                  <a:cubicBezTo>
                    <a:pt x="2930" y="2707"/>
                    <a:pt x="2802" y="2835"/>
                    <a:pt x="2646" y="2835"/>
                  </a:cubicBezTo>
                  <a:lnTo>
                    <a:pt x="2552" y="2835"/>
                  </a:lnTo>
                  <a:lnTo>
                    <a:pt x="2552" y="3024"/>
                  </a:lnTo>
                  <a:lnTo>
                    <a:pt x="1512" y="3024"/>
                  </a:lnTo>
                  <a:lnTo>
                    <a:pt x="1512" y="472"/>
                  </a:lnTo>
                  <a:lnTo>
                    <a:pt x="1514" y="472"/>
                  </a:lnTo>
                  <a:cubicBezTo>
                    <a:pt x="1538" y="207"/>
                    <a:pt x="1761" y="0"/>
                    <a:pt x="2032" y="0"/>
                  </a:cubicBezTo>
                  <a:cubicBezTo>
                    <a:pt x="2303" y="0"/>
                    <a:pt x="2525" y="207"/>
                    <a:pt x="2549" y="472"/>
                  </a:cubicBezTo>
                  <a:lnTo>
                    <a:pt x="2552" y="472"/>
                  </a:lnTo>
                  <a:lnTo>
                    <a:pt x="2552" y="945"/>
                  </a:lnTo>
                  <a:lnTo>
                    <a:pt x="3591" y="945"/>
                  </a:lnTo>
                  <a:cubicBezTo>
                    <a:pt x="3747" y="945"/>
                    <a:pt x="3874" y="1072"/>
                    <a:pt x="3874" y="1228"/>
                  </a:cubicBezTo>
                  <a:lnTo>
                    <a:pt x="3874" y="1519"/>
                  </a:lnTo>
                  <a:cubicBezTo>
                    <a:pt x="4195" y="1564"/>
                    <a:pt x="4441" y="1840"/>
                    <a:pt x="4441" y="2173"/>
                  </a:cubicBezTo>
                  <a:close/>
                  <a:moveTo>
                    <a:pt x="2741" y="1984"/>
                  </a:moveTo>
                  <a:lnTo>
                    <a:pt x="2552" y="1984"/>
                  </a:lnTo>
                  <a:lnTo>
                    <a:pt x="2552" y="2646"/>
                  </a:lnTo>
                  <a:lnTo>
                    <a:pt x="2646" y="2646"/>
                  </a:lnTo>
                  <a:cubicBezTo>
                    <a:pt x="2698" y="2646"/>
                    <a:pt x="2741" y="2603"/>
                    <a:pt x="2741" y="2551"/>
                  </a:cubicBezTo>
                  <a:lnTo>
                    <a:pt x="2741" y="1984"/>
                  </a:lnTo>
                  <a:close/>
                  <a:moveTo>
                    <a:pt x="2741" y="1134"/>
                  </a:moveTo>
                  <a:lnTo>
                    <a:pt x="2552" y="1134"/>
                  </a:lnTo>
                  <a:lnTo>
                    <a:pt x="2552" y="1795"/>
                  </a:lnTo>
                  <a:lnTo>
                    <a:pt x="2741" y="1795"/>
                  </a:lnTo>
                  <a:lnTo>
                    <a:pt x="2741" y="113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 sz="100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6" name="Rechteck 285">
              <a:extLst>
                <a:ext uri="{FF2B5EF4-FFF2-40B4-BE49-F238E27FC236}">
                  <a16:creationId xmlns:a16="http://schemas.microsoft.com/office/drawing/2014/main" id="{6BAC80A0-46B7-8F73-66DE-513992788E89}"/>
                </a:ext>
              </a:extLst>
            </p:cNvPr>
            <p:cNvSpPr/>
            <p:nvPr/>
          </p:nvSpPr>
          <p:spPr bwMode="auto">
            <a:xfrm>
              <a:off x="4756610" y="4160322"/>
              <a:ext cx="95933" cy="109086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87" name="Rechteck 286">
              <a:extLst>
                <a:ext uri="{FF2B5EF4-FFF2-40B4-BE49-F238E27FC236}">
                  <a16:creationId xmlns:a16="http://schemas.microsoft.com/office/drawing/2014/main" id="{477091AA-EB25-2BB7-0ABC-8DDACAA5A0E8}"/>
                </a:ext>
              </a:extLst>
            </p:cNvPr>
            <p:cNvSpPr/>
            <p:nvPr/>
          </p:nvSpPr>
          <p:spPr bwMode="auto">
            <a:xfrm>
              <a:off x="4519722" y="4245504"/>
              <a:ext cx="252000" cy="1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88" name="Rechteck 287">
              <a:extLst>
                <a:ext uri="{FF2B5EF4-FFF2-40B4-BE49-F238E27FC236}">
                  <a16:creationId xmlns:a16="http://schemas.microsoft.com/office/drawing/2014/main" id="{B5C41AC5-04AD-3E5D-4041-83769F685126}"/>
                </a:ext>
              </a:extLst>
            </p:cNvPr>
            <p:cNvSpPr/>
            <p:nvPr/>
          </p:nvSpPr>
          <p:spPr bwMode="auto">
            <a:xfrm>
              <a:off x="4747854" y="4260992"/>
              <a:ext cx="18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89" name="Flussdiagramm: Manuelle Eingabe 288">
              <a:extLst>
                <a:ext uri="{FF2B5EF4-FFF2-40B4-BE49-F238E27FC236}">
                  <a16:creationId xmlns:a16="http://schemas.microsoft.com/office/drawing/2014/main" id="{C7ED55B5-1999-B410-793E-02E24E1944AD}"/>
                </a:ext>
              </a:extLst>
            </p:cNvPr>
            <p:cNvSpPr/>
            <p:nvPr/>
          </p:nvSpPr>
          <p:spPr bwMode="auto">
            <a:xfrm rot="16200000">
              <a:off x="4778434" y="4222227"/>
              <a:ext cx="108000" cy="108000"/>
            </a:xfrm>
            <a:prstGeom prst="flowChartManualInpu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293" name="Gruppieren 292">
            <a:extLst>
              <a:ext uri="{FF2B5EF4-FFF2-40B4-BE49-F238E27FC236}">
                <a16:creationId xmlns:a16="http://schemas.microsoft.com/office/drawing/2014/main" id="{94698BB9-8773-9041-3226-E4C74591539D}"/>
              </a:ext>
            </a:extLst>
          </p:cNvPr>
          <p:cNvGrpSpPr/>
          <p:nvPr/>
        </p:nvGrpSpPr>
        <p:grpSpPr>
          <a:xfrm>
            <a:off x="6605147" y="69798"/>
            <a:ext cx="474202" cy="635957"/>
            <a:chOff x="4813006" y="3669960"/>
            <a:chExt cx="524802" cy="695260"/>
          </a:xfrm>
        </p:grpSpPr>
        <p:grpSp>
          <p:nvGrpSpPr>
            <p:cNvPr id="294" name="Group 110">
              <a:extLst>
                <a:ext uri="{FF2B5EF4-FFF2-40B4-BE49-F238E27FC236}">
                  <a16:creationId xmlns:a16="http://schemas.microsoft.com/office/drawing/2014/main" id="{F0556FA3-EF7D-47A8-A988-E0467B313837}"/>
                </a:ext>
              </a:extLst>
            </p:cNvPr>
            <p:cNvGrpSpPr/>
            <p:nvPr/>
          </p:nvGrpSpPr>
          <p:grpSpPr>
            <a:xfrm>
              <a:off x="4813006" y="3669960"/>
              <a:ext cx="524802" cy="695260"/>
              <a:chOff x="2457977" y="3547255"/>
              <a:chExt cx="1051161" cy="1392583"/>
            </a:xfrm>
          </p:grpSpPr>
          <p:sp>
            <p:nvSpPr>
              <p:cNvPr id="299" name="Rectangle 209">
                <a:extLst>
                  <a:ext uri="{FF2B5EF4-FFF2-40B4-BE49-F238E27FC236}">
                    <a16:creationId xmlns:a16="http://schemas.microsoft.com/office/drawing/2014/main" id="{699D9576-DE0F-7AEB-98EC-5628343A4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1556" y="3978695"/>
                <a:ext cx="864000" cy="864000"/>
              </a:xfrm>
              <a:prstGeom prst="rect">
                <a:avLst/>
              </a:prstGeom>
              <a:solidFill>
                <a:schemeClr val="tx2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53972" tIns="35981" rIns="53972" bIns="35981" anchor="ctr">
                <a:noAutofit/>
              </a:bodyPr>
              <a:lstStyle/>
              <a:p>
                <a:pPr algn="ctr"/>
                <a:endParaRPr lang="en-GB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0" name="Rechteck 78">
                <a:extLst>
                  <a:ext uri="{FF2B5EF4-FFF2-40B4-BE49-F238E27FC236}">
                    <a16:creationId xmlns:a16="http://schemas.microsoft.com/office/drawing/2014/main" id="{E5BCF6C6-E18A-E8C2-5DF1-1DC6931EC21E}"/>
                  </a:ext>
                </a:extLst>
              </p:cNvPr>
              <p:cNvSpPr/>
              <p:nvPr/>
            </p:nvSpPr>
            <p:spPr>
              <a:xfrm>
                <a:off x="2457977" y="3697838"/>
                <a:ext cx="1051161" cy="1242000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de-DE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301" name="Text Box 6">
                <a:extLst>
                  <a:ext uri="{FF2B5EF4-FFF2-40B4-BE49-F238E27FC236}">
                    <a16:creationId xmlns:a16="http://schemas.microsoft.com/office/drawing/2014/main" id="{5FB67F7D-491A-0CB1-2CB3-76B3211B0C8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541168" y="3547255"/>
                <a:ext cx="884781" cy="30318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71926" rIns="0" bIns="0" anchor="ctr">
                <a:noAutofit/>
              </a:bodyPr>
              <a:lstStyle>
                <a:defPPr>
                  <a:defRPr lang="de-DE"/>
                </a:defPPr>
                <a:lvl1pPr>
                  <a:lnSpc>
                    <a:spcPct val="90000"/>
                  </a:lnSpc>
                  <a:spcBef>
                    <a:spcPct val="0"/>
                  </a:spcBef>
                  <a:defRPr sz="1200" b="1">
                    <a:solidFill>
                      <a:srgbClr val="3C464B"/>
                    </a:solidFill>
                    <a:latin typeface="Arial" charset="0"/>
                    <a:ea typeface="ＭＳ Ｐゴシック" pitchFamily="34" charset="-128"/>
                  </a:defRPr>
                </a:lvl1pPr>
              </a:lstStyle>
              <a:p>
                <a:pPr algn="ctr"/>
                <a:r>
                  <a:rPr lang="en-US" altLang="en-US" sz="600" b="0" dirty="0">
                    <a:solidFill>
                      <a:schemeClr val="tx2"/>
                    </a:solidFill>
                  </a:rPr>
                  <a:t>Shipping</a:t>
                </a:r>
              </a:p>
            </p:txBody>
          </p:sp>
        </p:grpSp>
        <p:grpSp>
          <p:nvGrpSpPr>
            <p:cNvPr id="295" name="Gruppieren 294">
              <a:extLst>
                <a:ext uri="{FF2B5EF4-FFF2-40B4-BE49-F238E27FC236}">
                  <a16:creationId xmlns:a16="http://schemas.microsoft.com/office/drawing/2014/main" id="{FA8A567E-A313-18CA-E9B5-F8F36BCC7DEA}"/>
                </a:ext>
              </a:extLst>
            </p:cNvPr>
            <p:cNvGrpSpPr/>
            <p:nvPr/>
          </p:nvGrpSpPr>
          <p:grpSpPr>
            <a:xfrm>
              <a:off x="4907257" y="3959505"/>
              <a:ext cx="347862" cy="281322"/>
              <a:chOff x="1692459" y="3501008"/>
              <a:chExt cx="1130683" cy="914400"/>
            </a:xfrm>
          </p:grpSpPr>
          <p:pic>
            <p:nvPicPr>
              <p:cNvPr id="296" name="Grafik 295" descr="Fracht mit einfarbiger Füllung">
                <a:extLst>
                  <a:ext uri="{FF2B5EF4-FFF2-40B4-BE49-F238E27FC236}">
                    <a16:creationId xmlns:a16="http://schemas.microsoft.com/office/drawing/2014/main" id="{38A65943-27EA-C736-DC75-E6211C3EAB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692459" y="3501008"/>
                <a:ext cx="1130683" cy="914400"/>
              </a:xfrm>
              <a:prstGeom prst="rect">
                <a:avLst/>
              </a:prstGeom>
            </p:spPr>
          </p:pic>
          <p:sp>
            <p:nvSpPr>
              <p:cNvPr id="297" name="Rechteck 296">
                <a:extLst>
                  <a:ext uri="{FF2B5EF4-FFF2-40B4-BE49-F238E27FC236}">
                    <a16:creationId xmlns:a16="http://schemas.microsoft.com/office/drawing/2014/main" id="{C620AC71-E763-FFFA-3DF6-2D9F236DB5E6}"/>
                  </a:ext>
                </a:extLst>
              </p:cNvPr>
              <p:cNvSpPr/>
              <p:nvPr/>
            </p:nvSpPr>
            <p:spPr>
              <a:xfrm>
                <a:off x="2033151" y="3788867"/>
                <a:ext cx="533660" cy="21602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de-DE" sz="28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8" name="Freeform 38">
                <a:extLst>
                  <a:ext uri="{FF2B5EF4-FFF2-40B4-BE49-F238E27FC236}">
                    <a16:creationId xmlns:a16="http://schemas.microsoft.com/office/drawing/2014/main" id="{0572B5EF-8E0E-884C-BA1B-E885524D0C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61974" y="3757803"/>
                <a:ext cx="683997" cy="288002"/>
              </a:xfrm>
              <a:custGeom>
                <a:avLst/>
                <a:gdLst>
                  <a:gd name="T0" fmla="*/ 51 w 98"/>
                  <a:gd name="T1" fmla="*/ 27 h 41"/>
                  <a:gd name="T2" fmla="*/ 47 w 98"/>
                  <a:gd name="T3" fmla="*/ 27 h 41"/>
                  <a:gd name="T4" fmla="*/ 47 w 98"/>
                  <a:gd name="T5" fmla="*/ 19 h 41"/>
                  <a:gd name="T6" fmla="*/ 40 w 98"/>
                  <a:gd name="T7" fmla="*/ 19 h 41"/>
                  <a:gd name="T8" fmla="*/ 40 w 98"/>
                  <a:gd name="T9" fmla="*/ 27 h 41"/>
                  <a:gd name="T10" fmla="*/ 36 w 98"/>
                  <a:gd name="T11" fmla="*/ 27 h 41"/>
                  <a:gd name="T12" fmla="*/ 36 w 98"/>
                  <a:gd name="T13" fmla="*/ 8 h 41"/>
                  <a:gd name="T14" fmla="*/ 40 w 98"/>
                  <a:gd name="T15" fmla="*/ 8 h 41"/>
                  <a:gd name="T16" fmla="*/ 40 w 98"/>
                  <a:gd name="T17" fmla="*/ 16 h 41"/>
                  <a:gd name="T18" fmla="*/ 47 w 98"/>
                  <a:gd name="T19" fmla="*/ 16 h 41"/>
                  <a:gd name="T20" fmla="*/ 47 w 98"/>
                  <a:gd name="T21" fmla="*/ 8 h 41"/>
                  <a:gd name="T22" fmla="*/ 51 w 98"/>
                  <a:gd name="T23" fmla="*/ 8 h 41"/>
                  <a:gd name="T24" fmla="*/ 51 w 98"/>
                  <a:gd name="T25" fmla="*/ 27 h 41"/>
                  <a:gd name="T26" fmla="*/ 97 w 98"/>
                  <a:gd name="T27" fmla="*/ 12 h 41"/>
                  <a:gd name="T28" fmla="*/ 94 w 98"/>
                  <a:gd name="T29" fmla="*/ 12 h 41"/>
                  <a:gd name="T30" fmla="*/ 86 w 98"/>
                  <a:gd name="T31" fmla="*/ 0 h 41"/>
                  <a:gd name="T32" fmla="*/ 12 w 98"/>
                  <a:gd name="T33" fmla="*/ 0 h 41"/>
                  <a:gd name="T34" fmla="*/ 4 w 98"/>
                  <a:gd name="T35" fmla="*/ 12 h 41"/>
                  <a:gd name="T36" fmla="*/ 1 w 98"/>
                  <a:gd name="T37" fmla="*/ 12 h 41"/>
                  <a:gd name="T38" fmla="*/ 0 w 98"/>
                  <a:gd name="T39" fmla="*/ 18 h 41"/>
                  <a:gd name="T40" fmla="*/ 1 w 98"/>
                  <a:gd name="T41" fmla="*/ 24 h 41"/>
                  <a:gd name="T42" fmla="*/ 4 w 98"/>
                  <a:gd name="T43" fmla="*/ 24 h 41"/>
                  <a:gd name="T44" fmla="*/ 12 w 98"/>
                  <a:gd name="T45" fmla="*/ 36 h 41"/>
                  <a:gd name="T46" fmla="*/ 22 w 98"/>
                  <a:gd name="T47" fmla="*/ 36 h 41"/>
                  <a:gd name="T48" fmla="*/ 22 w 98"/>
                  <a:gd name="T49" fmla="*/ 41 h 41"/>
                  <a:gd name="T50" fmla="*/ 30 w 98"/>
                  <a:gd name="T51" fmla="*/ 41 h 41"/>
                  <a:gd name="T52" fmla="*/ 30 w 98"/>
                  <a:gd name="T53" fmla="*/ 36 h 41"/>
                  <a:gd name="T54" fmla="*/ 68 w 98"/>
                  <a:gd name="T55" fmla="*/ 36 h 41"/>
                  <a:gd name="T56" fmla="*/ 68 w 98"/>
                  <a:gd name="T57" fmla="*/ 41 h 41"/>
                  <a:gd name="T58" fmla="*/ 76 w 98"/>
                  <a:gd name="T59" fmla="*/ 41 h 41"/>
                  <a:gd name="T60" fmla="*/ 76 w 98"/>
                  <a:gd name="T61" fmla="*/ 36 h 41"/>
                  <a:gd name="T62" fmla="*/ 86 w 98"/>
                  <a:gd name="T63" fmla="*/ 36 h 41"/>
                  <a:gd name="T64" fmla="*/ 94 w 98"/>
                  <a:gd name="T65" fmla="*/ 24 h 41"/>
                  <a:gd name="T66" fmla="*/ 97 w 98"/>
                  <a:gd name="T67" fmla="*/ 24 h 41"/>
                  <a:gd name="T68" fmla="*/ 98 w 98"/>
                  <a:gd name="T69" fmla="*/ 18 h 41"/>
                  <a:gd name="T70" fmla="*/ 97 w 98"/>
                  <a:gd name="T71" fmla="*/ 12 h 41"/>
                  <a:gd name="T72" fmla="*/ 65 w 98"/>
                  <a:gd name="T73" fmla="*/ 31 h 41"/>
                  <a:gd name="T74" fmla="*/ 56 w 98"/>
                  <a:gd name="T75" fmla="*/ 31 h 41"/>
                  <a:gd name="T76" fmla="*/ 56 w 98"/>
                  <a:gd name="T77" fmla="*/ 29 h 41"/>
                  <a:gd name="T78" fmla="*/ 62 w 98"/>
                  <a:gd name="T79" fmla="*/ 22 h 41"/>
                  <a:gd name="T80" fmla="*/ 60 w 98"/>
                  <a:gd name="T81" fmla="*/ 20 h 41"/>
                  <a:gd name="T82" fmla="*/ 57 w 98"/>
                  <a:gd name="T83" fmla="*/ 21 h 41"/>
                  <a:gd name="T84" fmla="*/ 57 w 98"/>
                  <a:gd name="T85" fmla="*/ 21 h 41"/>
                  <a:gd name="T86" fmla="*/ 56 w 98"/>
                  <a:gd name="T87" fmla="*/ 19 h 41"/>
                  <a:gd name="T88" fmla="*/ 60 w 98"/>
                  <a:gd name="T89" fmla="*/ 18 h 41"/>
                  <a:gd name="T90" fmla="*/ 65 w 98"/>
                  <a:gd name="T91" fmla="*/ 22 h 41"/>
                  <a:gd name="T92" fmla="*/ 62 w 98"/>
                  <a:gd name="T93" fmla="*/ 27 h 41"/>
                  <a:gd name="T94" fmla="*/ 60 w 98"/>
                  <a:gd name="T95" fmla="*/ 29 h 41"/>
                  <a:gd name="T96" fmla="*/ 65 w 98"/>
                  <a:gd name="T97" fmla="*/ 29 h 41"/>
                  <a:gd name="T98" fmla="*/ 65 w 98"/>
                  <a:gd name="T99" fmla="*/ 3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8" h="41">
                    <a:moveTo>
                      <a:pt x="51" y="27"/>
                    </a:moveTo>
                    <a:cubicBezTo>
                      <a:pt x="47" y="27"/>
                      <a:pt x="47" y="27"/>
                      <a:pt x="47" y="27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8"/>
                      <a:pt x="51" y="8"/>
                      <a:pt x="51" y="8"/>
                    </a:cubicBezTo>
                    <a:lnTo>
                      <a:pt x="51" y="27"/>
                    </a:lnTo>
                    <a:close/>
                    <a:moveTo>
                      <a:pt x="97" y="12"/>
                    </a:moveTo>
                    <a:cubicBezTo>
                      <a:pt x="94" y="12"/>
                      <a:pt x="94" y="12"/>
                      <a:pt x="94" y="12"/>
                    </a:cubicBezTo>
                    <a:cubicBezTo>
                      <a:pt x="93" y="5"/>
                      <a:pt x="90" y="0"/>
                      <a:pt x="86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5" y="5"/>
                      <a:pt x="4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0" y="15"/>
                      <a:pt x="0" y="18"/>
                    </a:cubicBezTo>
                    <a:cubicBezTo>
                      <a:pt x="0" y="21"/>
                      <a:pt x="1" y="24"/>
                      <a:pt x="1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5" y="31"/>
                      <a:pt x="9" y="36"/>
                      <a:pt x="12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68" y="36"/>
                      <a:pt x="68" y="36"/>
                      <a:pt x="68" y="36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76" y="41"/>
                      <a:pt x="76" y="41"/>
                      <a:pt x="76" y="41"/>
                    </a:cubicBezTo>
                    <a:cubicBezTo>
                      <a:pt x="76" y="36"/>
                      <a:pt x="76" y="36"/>
                      <a:pt x="76" y="36"/>
                    </a:cubicBezTo>
                    <a:cubicBezTo>
                      <a:pt x="86" y="36"/>
                      <a:pt x="86" y="36"/>
                      <a:pt x="86" y="36"/>
                    </a:cubicBezTo>
                    <a:cubicBezTo>
                      <a:pt x="90" y="36"/>
                      <a:pt x="93" y="31"/>
                      <a:pt x="94" y="24"/>
                    </a:cubicBezTo>
                    <a:cubicBezTo>
                      <a:pt x="97" y="24"/>
                      <a:pt x="97" y="24"/>
                      <a:pt x="97" y="24"/>
                    </a:cubicBezTo>
                    <a:cubicBezTo>
                      <a:pt x="97" y="24"/>
                      <a:pt x="98" y="21"/>
                      <a:pt x="98" y="18"/>
                    </a:cubicBezTo>
                    <a:cubicBezTo>
                      <a:pt x="98" y="15"/>
                      <a:pt x="97" y="12"/>
                      <a:pt x="97" y="12"/>
                    </a:cubicBezTo>
                    <a:moveTo>
                      <a:pt x="65" y="31"/>
                    </a:moveTo>
                    <a:cubicBezTo>
                      <a:pt x="56" y="31"/>
                      <a:pt x="56" y="31"/>
                      <a:pt x="56" y="31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60" y="25"/>
                      <a:pt x="62" y="23"/>
                      <a:pt x="62" y="22"/>
                    </a:cubicBezTo>
                    <a:cubicBezTo>
                      <a:pt x="62" y="21"/>
                      <a:pt x="61" y="20"/>
                      <a:pt x="60" y="20"/>
                    </a:cubicBezTo>
                    <a:cubicBezTo>
                      <a:pt x="59" y="20"/>
                      <a:pt x="58" y="21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7" y="18"/>
                      <a:pt x="59" y="18"/>
                      <a:pt x="60" y="18"/>
                    </a:cubicBezTo>
                    <a:cubicBezTo>
                      <a:pt x="63" y="18"/>
                      <a:pt x="65" y="19"/>
                      <a:pt x="65" y="22"/>
                    </a:cubicBezTo>
                    <a:cubicBezTo>
                      <a:pt x="65" y="23"/>
                      <a:pt x="64" y="25"/>
                      <a:pt x="62" y="27"/>
                    </a:cubicBezTo>
                    <a:cubicBezTo>
                      <a:pt x="61" y="28"/>
                      <a:pt x="61" y="28"/>
                      <a:pt x="60" y="29"/>
                    </a:cubicBezTo>
                    <a:cubicBezTo>
                      <a:pt x="65" y="29"/>
                      <a:pt x="65" y="29"/>
                      <a:pt x="65" y="29"/>
                    </a:cubicBezTo>
                    <a:lnTo>
                      <a:pt x="65" y="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44" tIns="45672" rIns="91344" bIns="45672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de-DE" sz="10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302" name="Gruppieren 116">
            <a:extLst>
              <a:ext uri="{FF2B5EF4-FFF2-40B4-BE49-F238E27FC236}">
                <a16:creationId xmlns:a16="http://schemas.microsoft.com/office/drawing/2014/main" id="{470CD7B7-6C19-08A5-91A5-F4CF608DD0A0}"/>
              </a:ext>
            </a:extLst>
          </p:cNvPr>
          <p:cNvGrpSpPr/>
          <p:nvPr/>
        </p:nvGrpSpPr>
        <p:grpSpPr>
          <a:xfrm>
            <a:off x="6576566" y="2838184"/>
            <a:ext cx="474201" cy="631625"/>
            <a:chOff x="4510338" y="4933910"/>
            <a:chExt cx="1051161" cy="1383101"/>
          </a:xfrm>
        </p:grpSpPr>
        <p:grpSp>
          <p:nvGrpSpPr>
            <p:cNvPr id="303" name="Gruppieren 117">
              <a:extLst>
                <a:ext uri="{FF2B5EF4-FFF2-40B4-BE49-F238E27FC236}">
                  <a16:creationId xmlns:a16="http://schemas.microsoft.com/office/drawing/2014/main" id="{933A1788-77AB-1F72-A1E7-EB52D197F4B4}"/>
                </a:ext>
              </a:extLst>
            </p:cNvPr>
            <p:cNvGrpSpPr/>
            <p:nvPr/>
          </p:nvGrpSpPr>
          <p:grpSpPr>
            <a:xfrm>
              <a:off x="4510338" y="4933910"/>
              <a:ext cx="1051161" cy="1383101"/>
              <a:chOff x="5172654" y="4384391"/>
              <a:chExt cx="1051161" cy="1383101"/>
            </a:xfrm>
          </p:grpSpPr>
          <p:sp>
            <p:nvSpPr>
              <p:cNvPr id="305" name="Rectangle 209">
                <a:extLst>
                  <a:ext uri="{FF2B5EF4-FFF2-40B4-BE49-F238E27FC236}">
                    <a16:creationId xmlns:a16="http://schemas.microsoft.com/office/drawing/2014/main" id="{FBF9A62B-1918-A517-47CF-FEE2322C39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6235" y="4807108"/>
                <a:ext cx="864000" cy="864000"/>
              </a:xfrm>
              <a:prstGeom prst="rect">
                <a:avLst/>
              </a:prstGeom>
              <a:solidFill>
                <a:schemeClr val="tx2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53972" tIns="35981" rIns="53972" bIns="35981" anchor="ctr">
                <a:noAutofit/>
              </a:bodyPr>
              <a:lstStyle/>
              <a:p>
                <a:pPr algn="ctr"/>
                <a:endParaRPr lang="en-GB" sz="10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06" name="Rechteck 121">
                <a:extLst>
                  <a:ext uri="{FF2B5EF4-FFF2-40B4-BE49-F238E27FC236}">
                    <a16:creationId xmlns:a16="http://schemas.microsoft.com/office/drawing/2014/main" id="{95A324F2-20D4-8168-89C8-87077589D293}"/>
                  </a:ext>
                </a:extLst>
              </p:cNvPr>
              <p:cNvSpPr/>
              <p:nvPr/>
            </p:nvSpPr>
            <p:spPr>
              <a:xfrm>
                <a:off x="5172654" y="4525492"/>
                <a:ext cx="1051161" cy="1242000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de-DE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307" name="Text Box 6">
                <a:extLst>
                  <a:ext uri="{FF2B5EF4-FFF2-40B4-BE49-F238E27FC236}">
                    <a16:creationId xmlns:a16="http://schemas.microsoft.com/office/drawing/2014/main" id="{B4D8623B-A61A-7F77-C81B-F23D4817D44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5208573" y="4384391"/>
                <a:ext cx="972000" cy="24709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71926" rIns="0" bIns="0" anchor="ctr">
                <a:noAutofit/>
              </a:bodyPr>
              <a:lstStyle>
                <a:defPPr>
                  <a:defRPr lang="de-DE"/>
                </a:defPPr>
                <a:lvl1pPr>
                  <a:lnSpc>
                    <a:spcPct val="90000"/>
                  </a:lnSpc>
                  <a:spcBef>
                    <a:spcPct val="0"/>
                  </a:spcBef>
                  <a:defRPr sz="1200" b="1">
                    <a:solidFill>
                      <a:srgbClr val="3C464B"/>
                    </a:solidFill>
                    <a:latin typeface="Arial" charset="0"/>
                    <a:ea typeface="ＭＳ Ｐゴシック" pitchFamily="34" charset="-128"/>
                  </a:defRPr>
                </a:lvl1pPr>
              </a:lstStyle>
              <a:p>
                <a:pPr algn="ctr"/>
                <a:r>
                  <a:rPr lang="de-DE" altLang="en-US" sz="600" dirty="0">
                    <a:solidFill>
                      <a:schemeClr val="tx2"/>
                    </a:solidFill>
                  </a:rPr>
                  <a:t>H2 </a:t>
                </a:r>
                <a:r>
                  <a:rPr lang="en-US" altLang="en-US" sz="600" dirty="0">
                    <a:solidFill>
                      <a:schemeClr val="tx2"/>
                    </a:solidFill>
                  </a:rPr>
                  <a:t>storage</a:t>
                </a:r>
              </a:p>
            </p:txBody>
          </p:sp>
        </p:grpSp>
        <p:sp>
          <p:nvSpPr>
            <p:cNvPr id="304" name="Freeform 38">
              <a:extLst>
                <a:ext uri="{FF2B5EF4-FFF2-40B4-BE49-F238E27FC236}">
                  <a16:creationId xmlns:a16="http://schemas.microsoft.com/office/drawing/2014/main" id="{70EAA97D-E316-71C1-D724-8D0A7CF4D8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15411" y="5659196"/>
              <a:ext cx="641016" cy="268148"/>
            </a:xfrm>
            <a:custGeom>
              <a:avLst/>
              <a:gdLst>
                <a:gd name="T0" fmla="*/ 51 w 98"/>
                <a:gd name="T1" fmla="*/ 27 h 41"/>
                <a:gd name="T2" fmla="*/ 47 w 98"/>
                <a:gd name="T3" fmla="*/ 27 h 41"/>
                <a:gd name="T4" fmla="*/ 47 w 98"/>
                <a:gd name="T5" fmla="*/ 19 h 41"/>
                <a:gd name="T6" fmla="*/ 40 w 98"/>
                <a:gd name="T7" fmla="*/ 19 h 41"/>
                <a:gd name="T8" fmla="*/ 40 w 98"/>
                <a:gd name="T9" fmla="*/ 27 h 41"/>
                <a:gd name="T10" fmla="*/ 36 w 98"/>
                <a:gd name="T11" fmla="*/ 27 h 41"/>
                <a:gd name="T12" fmla="*/ 36 w 98"/>
                <a:gd name="T13" fmla="*/ 8 h 41"/>
                <a:gd name="T14" fmla="*/ 40 w 98"/>
                <a:gd name="T15" fmla="*/ 8 h 41"/>
                <a:gd name="T16" fmla="*/ 40 w 98"/>
                <a:gd name="T17" fmla="*/ 16 h 41"/>
                <a:gd name="T18" fmla="*/ 47 w 98"/>
                <a:gd name="T19" fmla="*/ 16 h 41"/>
                <a:gd name="T20" fmla="*/ 47 w 98"/>
                <a:gd name="T21" fmla="*/ 8 h 41"/>
                <a:gd name="T22" fmla="*/ 51 w 98"/>
                <a:gd name="T23" fmla="*/ 8 h 41"/>
                <a:gd name="T24" fmla="*/ 51 w 98"/>
                <a:gd name="T25" fmla="*/ 27 h 41"/>
                <a:gd name="T26" fmla="*/ 97 w 98"/>
                <a:gd name="T27" fmla="*/ 12 h 41"/>
                <a:gd name="T28" fmla="*/ 94 w 98"/>
                <a:gd name="T29" fmla="*/ 12 h 41"/>
                <a:gd name="T30" fmla="*/ 86 w 98"/>
                <a:gd name="T31" fmla="*/ 0 h 41"/>
                <a:gd name="T32" fmla="*/ 12 w 98"/>
                <a:gd name="T33" fmla="*/ 0 h 41"/>
                <a:gd name="T34" fmla="*/ 4 w 98"/>
                <a:gd name="T35" fmla="*/ 12 h 41"/>
                <a:gd name="T36" fmla="*/ 1 w 98"/>
                <a:gd name="T37" fmla="*/ 12 h 41"/>
                <a:gd name="T38" fmla="*/ 0 w 98"/>
                <a:gd name="T39" fmla="*/ 18 h 41"/>
                <a:gd name="T40" fmla="*/ 1 w 98"/>
                <a:gd name="T41" fmla="*/ 24 h 41"/>
                <a:gd name="T42" fmla="*/ 4 w 98"/>
                <a:gd name="T43" fmla="*/ 24 h 41"/>
                <a:gd name="T44" fmla="*/ 12 w 98"/>
                <a:gd name="T45" fmla="*/ 36 h 41"/>
                <a:gd name="T46" fmla="*/ 22 w 98"/>
                <a:gd name="T47" fmla="*/ 36 h 41"/>
                <a:gd name="T48" fmla="*/ 22 w 98"/>
                <a:gd name="T49" fmla="*/ 41 h 41"/>
                <a:gd name="T50" fmla="*/ 30 w 98"/>
                <a:gd name="T51" fmla="*/ 41 h 41"/>
                <a:gd name="T52" fmla="*/ 30 w 98"/>
                <a:gd name="T53" fmla="*/ 36 h 41"/>
                <a:gd name="T54" fmla="*/ 68 w 98"/>
                <a:gd name="T55" fmla="*/ 36 h 41"/>
                <a:gd name="T56" fmla="*/ 68 w 98"/>
                <a:gd name="T57" fmla="*/ 41 h 41"/>
                <a:gd name="T58" fmla="*/ 76 w 98"/>
                <a:gd name="T59" fmla="*/ 41 h 41"/>
                <a:gd name="T60" fmla="*/ 76 w 98"/>
                <a:gd name="T61" fmla="*/ 36 h 41"/>
                <a:gd name="T62" fmla="*/ 86 w 98"/>
                <a:gd name="T63" fmla="*/ 36 h 41"/>
                <a:gd name="T64" fmla="*/ 94 w 98"/>
                <a:gd name="T65" fmla="*/ 24 h 41"/>
                <a:gd name="T66" fmla="*/ 97 w 98"/>
                <a:gd name="T67" fmla="*/ 24 h 41"/>
                <a:gd name="T68" fmla="*/ 98 w 98"/>
                <a:gd name="T69" fmla="*/ 18 h 41"/>
                <a:gd name="T70" fmla="*/ 97 w 98"/>
                <a:gd name="T71" fmla="*/ 12 h 41"/>
                <a:gd name="T72" fmla="*/ 65 w 98"/>
                <a:gd name="T73" fmla="*/ 31 h 41"/>
                <a:gd name="T74" fmla="*/ 56 w 98"/>
                <a:gd name="T75" fmla="*/ 31 h 41"/>
                <a:gd name="T76" fmla="*/ 56 w 98"/>
                <a:gd name="T77" fmla="*/ 29 h 41"/>
                <a:gd name="T78" fmla="*/ 62 w 98"/>
                <a:gd name="T79" fmla="*/ 22 h 41"/>
                <a:gd name="T80" fmla="*/ 60 w 98"/>
                <a:gd name="T81" fmla="*/ 20 h 41"/>
                <a:gd name="T82" fmla="*/ 57 w 98"/>
                <a:gd name="T83" fmla="*/ 21 h 41"/>
                <a:gd name="T84" fmla="*/ 57 w 98"/>
                <a:gd name="T85" fmla="*/ 21 h 41"/>
                <a:gd name="T86" fmla="*/ 56 w 98"/>
                <a:gd name="T87" fmla="*/ 19 h 41"/>
                <a:gd name="T88" fmla="*/ 60 w 98"/>
                <a:gd name="T89" fmla="*/ 18 h 41"/>
                <a:gd name="T90" fmla="*/ 65 w 98"/>
                <a:gd name="T91" fmla="*/ 22 h 41"/>
                <a:gd name="T92" fmla="*/ 62 w 98"/>
                <a:gd name="T93" fmla="*/ 27 h 41"/>
                <a:gd name="T94" fmla="*/ 60 w 98"/>
                <a:gd name="T95" fmla="*/ 29 h 41"/>
                <a:gd name="T96" fmla="*/ 65 w 98"/>
                <a:gd name="T97" fmla="*/ 29 h 41"/>
                <a:gd name="T98" fmla="*/ 65 w 98"/>
                <a:gd name="T99" fmla="*/ 3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8" h="41">
                  <a:moveTo>
                    <a:pt x="51" y="27"/>
                  </a:moveTo>
                  <a:cubicBezTo>
                    <a:pt x="47" y="27"/>
                    <a:pt x="47" y="27"/>
                    <a:pt x="47" y="27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51" y="8"/>
                    <a:pt x="51" y="8"/>
                    <a:pt x="51" y="8"/>
                  </a:cubicBezTo>
                  <a:lnTo>
                    <a:pt x="51" y="27"/>
                  </a:lnTo>
                  <a:close/>
                  <a:moveTo>
                    <a:pt x="97" y="12"/>
                  </a:moveTo>
                  <a:cubicBezTo>
                    <a:pt x="94" y="12"/>
                    <a:pt x="94" y="12"/>
                    <a:pt x="94" y="12"/>
                  </a:cubicBezTo>
                  <a:cubicBezTo>
                    <a:pt x="93" y="5"/>
                    <a:pt x="90" y="0"/>
                    <a:pt x="8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0"/>
                    <a:pt x="5" y="5"/>
                    <a:pt x="4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0" y="15"/>
                    <a:pt x="0" y="18"/>
                  </a:cubicBezTo>
                  <a:cubicBezTo>
                    <a:pt x="0" y="21"/>
                    <a:pt x="1" y="24"/>
                    <a:pt x="1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31"/>
                    <a:pt x="9" y="36"/>
                    <a:pt x="12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86" y="36"/>
                    <a:pt x="86" y="36"/>
                    <a:pt x="86" y="36"/>
                  </a:cubicBezTo>
                  <a:cubicBezTo>
                    <a:pt x="90" y="36"/>
                    <a:pt x="93" y="31"/>
                    <a:pt x="94" y="24"/>
                  </a:cubicBezTo>
                  <a:cubicBezTo>
                    <a:pt x="97" y="24"/>
                    <a:pt x="97" y="24"/>
                    <a:pt x="97" y="24"/>
                  </a:cubicBezTo>
                  <a:cubicBezTo>
                    <a:pt x="97" y="24"/>
                    <a:pt x="98" y="21"/>
                    <a:pt x="98" y="18"/>
                  </a:cubicBezTo>
                  <a:cubicBezTo>
                    <a:pt x="98" y="15"/>
                    <a:pt x="97" y="12"/>
                    <a:pt x="97" y="12"/>
                  </a:cubicBezTo>
                  <a:moveTo>
                    <a:pt x="65" y="31"/>
                  </a:moveTo>
                  <a:cubicBezTo>
                    <a:pt x="56" y="31"/>
                    <a:pt x="56" y="31"/>
                    <a:pt x="56" y="31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60" y="25"/>
                    <a:pt x="62" y="23"/>
                    <a:pt x="62" y="22"/>
                  </a:cubicBezTo>
                  <a:cubicBezTo>
                    <a:pt x="62" y="21"/>
                    <a:pt x="61" y="20"/>
                    <a:pt x="60" y="20"/>
                  </a:cubicBezTo>
                  <a:cubicBezTo>
                    <a:pt x="59" y="20"/>
                    <a:pt x="58" y="21"/>
                    <a:pt x="57" y="21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57" y="18"/>
                    <a:pt x="59" y="18"/>
                    <a:pt x="60" y="18"/>
                  </a:cubicBezTo>
                  <a:cubicBezTo>
                    <a:pt x="63" y="18"/>
                    <a:pt x="65" y="19"/>
                    <a:pt x="65" y="22"/>
                  </a:cubicBezTo>
                  <a:cubicBezTo>
                    <a:pt x="65" y="23"/>
                    <a:pt x="64" y="25"/>
                    <a:pt x="62" y="27"/>
                  </a:cubicBezTo>
                  <a:cubicBezTo>
                    <a:pt x="61" y="28"/>
                    <a:pt x="61" y="28"/>
                    <a:pt x="60" y="29"/>
                  </a:cubicBezTo>
                  <a:cubicBezTo>
                    <a:pt x="65" y="29"/>
                    <a:pt x="65" y="29"/>
                    <a:pt x="65" y="29"/>
                  </a:cubicBezTo>
                  <a:lnTo>
                    <a:pt x="65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44" tIns="45672" rIns="91344" bIns="45672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 sz="100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308" name="Gruppieren 307">
            <a:extLst>
              <a:ext uri="{FF2B5EF4-FFF2-40B4-BE49-F238E27FC236}">
                <a16:creationId xmlns:a16="http://schemas.microsoft.com/office/drawing/2014/main" id="{1C1BFEA8-04D6-E295-6FC3-886FCBB6B280}"/>
              </a:ext>
            </a:extLst>
          </p:cNvPr>
          <p:cNvGrpSpPr/>
          <p:nvPr/>
        </p:nvGrpSpPr>
        <p:grpSpPr>
          <a:xfrm>
            <a:off x="7325227" y="429838"/>
            <a:ext cx="474202" cy="675841"/>
            <a:chOff x="6002214" y="2729655"/>
            <a:chExt cx="524802" cy="738864"/>
          </a:xfrm>
        </p:grpSpPr>
        <p:grpSp>
          <p:nvGrpSpPr>
            <p:cNvPr id="309" name="Gruppieren 117">
              <a:extLst>
                <a:ext uri="{FF2B5EF4-FFF2-40B4-BE49-F238E27FC236}">
                  <a16:creationId xmlns:a16="http://schemas.microsoft.com/office/drawing/2014/main" id="{C85D9426-3D2B-25B3-25EF-8044317BA5D8}"/>
                </a:ext>
              </a:extLst>
            </p:cNvPr>
            <p:cNvGrpSpPr/>
            <p:nvPr/>
          </p:nvGrpSpPr>
          <p:grpSpPr>
            <a:xfrm>
              <a:off x="6002214" y="2729655"/>
              <a:ext cx="524802" cy="738864"/>
              <a:chOff x="5172654" y="4287569"/>
              <a:chExt cx="1051161" cy="1479923"/>
            </a:xfrm>
          </p:grpSpPr>
          <p:sp>
            <p:nvSpPr>
              <p:cNvPr id="316" name="Rectangle 209">
                <a:extLst>
                  <a:ext uri="{FF2B5EF4-FFF2-40B4-BE49-F238E27FC236}">
                    <a16:creationId xmlns:a16="http://schemas.microsoft.com/office/drawing/2014/main" id="{356B23DB-3D0C-B239-CBCD-DD6B2E2D9F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6235" y="4807108"/>
                <a:ext cx="864000" cy="864000"/>
              </a:xfrm>
              <a:prstGeom prst="rect">
                <a:avLst/>
              </a:prstGeom>
              <a:solidFill>
                <a:schemeClr val="tx2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53972" tIns="35981" rIns="53972" bIns="35981" anchor="ctr">
                <a:noAutofit/>
              </a:bodyPr>
              <a:lstStyle/>
              <a:p>
                <a:pPr algn="ctr"/>
                <a:endParaRPr lang="en-GB" sz="10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17" name="Rechteck 121">
                <a:extLst>
                  <a:ext uri="{FF2B5EF4-FFF2-40B4-BE49-F238E27FC236}">
                    <a16:creationId xmlns:a16="http://schemas.microsoft.com/office/drawing/2014/main" id="{0F7C91FA-FCC4-D975-6365-CCB45A25136A}"/>
                  </a:ext>
                </a:extLst>
              </p:cNvPr>
              <p:cNvSpPr/>
              <p:nvPr/>
            </p:nvSpPr>
            <p:spPr>
              <a:xfrm>
                <a:off x="5172654" y="4525492"/>
                <a:ext cx="1051161" cy="1242000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de-DE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318" name="Text Box 6">
                <a:extLst>
                  <a:ext uri="{FF2B5EF4-FFF2-40B4-BE49-F238E27FC236}">
                    <a16:creationId xmlns:a16="http://schemas.microsoft.com/office/drawing/2014/main" id="{B8C894C2-F6EE-7C13-D100-C2B66CF7C9DD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5208573" y="4287569"/>
                <a:ext cx="972001" cy="36562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71926" rIns="0" bIns="0" anchor="t">
                <a:noAutofit/>
              </a:bodyPr>
              <a:lstStyle>
                <a:defPPr>
                  <a:defRPr lang="de-DE"/>
                </a:defPPr>
                <a:lvl1pPr>
                  <a:lnSpc>
                    <a:spcPct val="90000"/>
                  </a:lnSpc>
                  <a:spcBef>
                    <a:spcPct val="0"/>
                  </a:spcBef>
                  <a:defRPr sz="1200" b="1">
                    <a:solidFill>
                      <a:srgbClr val="3C464B"/>
                    </a:solidFill>
                    <a:latin typeface="Arial" charset="0"/>
                    <a:ea typeface="ＭＳ Ｐゴシック" pitchFamily="34" charset="-128"/>
                  </a:defRPr>
                </a:lvl1pPr>
              </a:lstStyle>
              <a:p>
                <a:pPr algn="ctr"/>
                <a:r>
                  <a:rPr lang="de-DE" altLang="en-US" sz="600" b="0" dirty="0">
                    <a:solidFill>
                      <a:schemeClr val="tx2"/>
                    </a:solidFill>
                  </a:rPr>
                  <a:t>Terminal</a:t>
                </a:r>
                <a:endParaRPr lang="en-US" altLang="en-US" sz="600" b="0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310" name="Rechteck 309">
              <a:extLst>
                <a:ext uri="{FF2B5EF4-FFF2-40B4-BE49-F238E27FC236}">
                  <a16:creationId xmlns:a16="http://schemas.microsoft.com/office/drawing/2014/main" id="{20BDE000-2797-5B09-D05A-F28FE564CD00}"/>
                </a:ext>
              </a:extLst>
            </p:cNvPr>
            <p:cNvSpPr/>
            <p:nvPr/>
          </p:nvSpPr>
          <p:spPr bwMode="auto">
            <a:xfrm>
              <a:off x="6311474" y="3183077"/>
              <a:ext cx="95933" cy="109086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11" name="Freeform 6">
              <a:extLst>
                <a:ext uri="{FF2B5EF4-FFF2-40B4-BE49-F238E27FC236}">
                  <a16:creationId xmlns:a16="http://schemas.microsoft.com/office/drawing/2014/main" id="{E27246D1-462B-1EFD-483B-F86A0BF9B17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 flipH="1">
              <a:off x="6132972" y="3081857"/>
              <a:ext cx="265775" cy="180000"/>
            </a:xfrm>
            <a:custGeom>
              <a:avLst/>
              <a:gdLst>
                <a:gd name="T0" fmla="*/ 1323 w 4441"/>
                <a:gd name="T1" fmla="*/ 1323 h 3024"/>
                <a:gd name="T2" fmla="*/ 1323 w 4441"/>
                <a:gd name="T3" fmla="*/ 3024 h 3024"/>
                <a:gd name="T4" fmla="*/ 0 w 4441"/>
                <a:gd name="T5" fmla="*/ 3024 h 3024"/>
                <a:gd name="T6" fmla="*/ 0 w 4441"/>
                <a:gd name="T7" fmla="*/ 1323 h 3024"/>
                <a:gd name="T8" fmla="*/ 662 w 4441"/>
                <a:gd name="T9" fmla="*/ 661 h 3024"/>
                <a:gd name="T10" fmla="*/ 1323 w 4441"/>
                <a:gd name="T11" fmla="*/ 1323 h 3024"/>
                <a:gd name="T12" fmla="*/ 4441 w 4441"/>
                <a:gd name="T13" fmla="*/ 2173 h 3024"/>
                <a:gd name="T14" fmla="*/ 4441 w 4441"/>
                <a:gd name="T15" fmla="*/ 2173 h 3024"/>
                <a:gd name="T16" fmla="*/ 4441 w 4441"/>
                <a:gd name="T17" fmla="*/ 3024 h 3024"/>
                <a:gd name="T18" fmla="*/ 3119 w 4441"/>
                <a:gd name="T19" fmla="*/ 3024 h 3024"/>
                <a:gd name="T20" fmla="*/ 3119 w 4441"/>
                <a:gd name="T21" fmla="*/ 2173 h 3024"/>
                <a:gd name="T22" fmla="*/ 3685 w 4441"/>
                <a:gd name="T23" fmla="*/ 1519 h 3024"/>
                <a:gd name="T24" fmla="*/ 3685 w 4441"/>
                <a:gd name="T25" fmla="*/ 1228 h 3024"/>
                <a:gd name="T26" fmla="*/ 3591 w 4441"/>
                <a:gd name="T27" fmla="*/ 1134 h 3024"/>
                <a:gd name="T28" fmla="*/ 2930 w 4441"/>
                <a:gd name="T29" fmla="*/ 1134 h 3024"/>
                <a:gd name="T30" fmla="*/ 2930 w 4441"/>
                <a:gd name="T31" fmla="*/ 2551 h 3024"/>
                <a:gd name="T32" fmla="*/ 2646 w 4441"/>
                <a:gd name="T33" fmla="*/ 2835 h 3024"/>
                <a:gd name="T34" fmla="*/ 2552 w 4441"/>
                <a:gd name="T35" fmla="*/ 2835 h 3024"/>
                <a:gd name="T36" fmla="*/ 2552 w 4441"/>
                <a:gd name="T37" fmla="*/ 3024 h 3024"/>
                <a:gd name="T38" fmla="*/ 1512 w 4441"/>
                <a:gd name="T39" fmla="*/ 3024 h 3024"/>
                <a:gd name="T40" fmla="*/ 1512 w 4441"/>
                <a:gd name="T41" fmla="*/ 472 h 3024"/>
                <a:gd name="T42" fmla="*/ 1514 w 4441"/>
                <a:gd name="T43" fmla="*/ 472 h 3024"/>
                <a:gd name="T44" fmla="*/ 2032 w 4441"/>
                <a:gd name="T45" fmla="*/ 0 h 3024"/>
                <a:gd name="T46" fmla="*/ 2549 w 4441"/>
                <a:gd name="T47" fmla="*/ 472 h 3024"/>
                <a:gd name="T48" fmla="*/ 2552 w 4441"/>
                <a:gd name="T49" fmla="*/ 472 h 3024"/>
                <a:gd name="T50" fmla="*/ 2552 w 4441"/>
                <a:gd name="T51" fmla="*/ 945 h 3024"/>
                <a:gd name="T52" fmla="*/ 3591 w 4441"/>
                <a:gd name="T53" fmla="*/ 945 h 3024"/>
                <a:gd name="T54" fmla="*/ 3874 w 4441"/>
                <a:gd name="T55" fmla="*/ 1228 h 3024"/>
                <a:gd name="T56" fmla="*/ 3874 w 4441"/>
                <a:gd name="T57" fmla="*/ 1519 h 3024"/>
                <a:gd name="T58" fmla="*/ 4441 w 4441"/>
                <a:gd name="T59" fmla="*/ 2173 h 3024"/>
                <a:gd name="T60" fmla="*/ 2741 w 4441"/>
                <a:gd name="T61" fmla="*/ 1984 h 3024"/>
                <a:gd name="T62" fmla="*/ 2552 w 4441"/>
                <a:gd name="T63" fmla="*/ 1984 h 3024"/>
                <a:gd name="T64" fmla="*/ 2552 w 4441"/>
                <a:gd name="T65" fmla="*/ 2646 h 3024"/>
                <a:gd name="T66" fmla="*/ 2646 w 4441"/>
                <a:gd name="T67" fmla="*/ 2646 h 3024"/>
                <a:gd name="T68" fmla="*/ 2741 w 4441"/>
                <a:gd name="T69" fmla="*/ 2551 h 3024"/>
                <a:gd name="T70" fmla="*/ 2741 w 4441"/>
                <a:gd name="T71" fmla="*/ 1984 h 3024"/>
                <a:gd name="T72" fmla="*/ 2741 w 4441"/>
                <a:gd name="T73" fmla="*/ 1134 h 3024"/>
                <a:gd name="T74" fmla="*/ 2552 w 4441"/>
                <a:gd name="T75" fmla="*/ 1134 h 3024"/>
                <a:gd name="T76" fmla="*/ 2552 w 4441"/>
                <a:gd name="T77" fmla="*/ 1795 h 3024"/>
                <a:gd name="T78" fmla="*/ 2741 w 4441"/>
                <a:gd name="T79" fmla="*/ 1795 h 3024"/>
                <a:gd name="T80" fmla="*/ 2741 w 4441"/>
                <a:gd name="T81" fmla="*/ 1134 h 3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41" h="3024">
                  <a:moveTo>
                    <a:pt x="1323" y="1323"/>
                  </a:moveTo>
                  <a:lnTo>
                    <a:pt x="1323" y="3024"/>
                  </a:lnTo>
                  <a:lnTo>
                    <a:pt x="0" y="3024"/>
                  </a:lnTo>
                  <a:lnTo>
                    <a:pt x="0" y="1323"/>
                  </a:lnTo>
                  <a:cubicBezTo>
                    <a:pt x="0" y="957"/>
                    <a:pt x="297" y="661"/>
                    <a:pt x="662" y="661"/>
                  </a:cubicBezTo>
                  <a:cubicBezTo>
                    <a:pt x="1027" y="661"/>
                    <a:pt x="1323" y="957"/>
                    <a:pt x="1323" y="1323"/>
                  </a:cubicBezTo>
                  <a:close/>
                  <a:moveTo>
                    <a:pt x="4441" y="2173"/>
                  </a:moveTo>
                  <a:lnTo>
                    <a:pt x="4441" y="2173"/>
                  </a:lnTo>
                  <a:lnTo>
                    <a:pt x="4441" y="3024"/>
                  </a:lnTo>
                  <a:lnTo>
                    <a:pt x="3119" y="3024"/>
                  </a:lnTo>
                  <a:lnTo>
                    <a:pt x="3119" y="2173"/>
                  </a:lnTo>
                  <a:cubicBezTo>
                    <a:pt x="3119" y="1840"/>
                    <a:pt x="3365" y="1564"/>
                    <a:pt x="3685" y="1519"/>
                  </a:cubicBezTo>
                  <a:lnTo>
                    <a:pt x="3685" y="1228"/>
                  </a:lnTo>
                  <a:cubicBezTo>
                    <a:pt x="3685" y="1176"/>
                    <a:pt x="3643" y="1134"/>
                    <a:pt x="3591" y="1134"/>
                  </a:cubicBezTo>
                  <a:lnTo>
                    <a:pt x="2930" y="1134"/>
                  </a:lnTo>
                  <a:lnTo>
                    <a:pt x="2930" y="2551"/>
                  </a:lnTo>
                  <a:cubicBezTo>
                    <a:pt x="2930" y="2707"/>
                    <a:pt x="2802" y="2835"/>
                    <a:pt x="2646" y="2835"/>
                  </a:cubicBezTo>
                  <a:lnTo>
                    <a:pt x="2552" y="2835"/>
                  </a:lnTo>
                  <a:lnTo>
                    <a:pt x="2552" y="3024"/>
                  </a:lnTo>
                  <a:lnTo>
                    <a:pt x="1512" y="3024"/>
                  </a:lnTo>
                  <a:lnTo>
                    <a:pt x="1512" y="472"/>
                  </a:lnTo>
                  <a:lnTo>
                    <a:pt x="1514" y="472"/>
                  </a:lnTo>
                  <a:cubicBezTo>
                    <a:pt x="1538" y="207"/>
                    <a:pt x="1761" y="0"/>
                    <a:pt x="2032" y="0"/>
                  </a:cubicBezTo>
                  <a:cubicBezTo>
                    <a:pt x="2303" y="0"/>
                    <a:pt x="2525" y="207"/>
                    <a:pt x="2549" y="472"/>
                  </a:cubicBezTo>
                  <a:lnTo>
                    <a:pt x="2552" y="472"/>
                  </a:lnTo>
                  <a:lnTo>
                    <a:pt x="2552" y="945"/>
                  </a:lnTo>
                  <a:lnTo>
                    <a:pt x="3591" y="945"/>
                  </a:lnTo>
                  <a:cubicBezTo>
                    <a:pt x="3747" y="945"/>
                    <a:pt x="3874" y="1072"/>
                    <a:pt x="3874" y="1228"/>
                  </a:cubicBezTo>
                  <a:lnTo>
                    <a:pt x="3874" y="1519"/>
                  </a:lnTo>
                  <a:cubicBezTo>
                    <a:pt x="4195" y="1564"/>
                    <a:pt x="4441" y="1840"/>
                    <a:pt x="4441" y="2173"/>
                  </a:cubicBezTo>
                  <a:close/>
                  <a:moveTo>
                    <a:pt x="2741" y="1984"/>
                  </a:moveTo>
                  <a:lnTo>
                    <a:pt x="2552" y="1984"/>
                  </a:lnTo>
                  <a:lnTo>
                    <a:pt x="2552" y="2646"/>
                  </a:lnTo>
                  <a:lnTo>
                    <a:pt x="2646" y="2646"/>
                  </a:lnTo>
                  <a:cubicBezTo>
                    <a:pt x="2698" y="2646"/>
                    <a:pt x="2741" y="2603"/>
                    <a:pt x="2741" y="2551"/>
                  </a:cubicBezTo>
                  <a:lnTo>
                    <a:pt x="2741" y="1984"/>
                  </a:lnTo>
                  <a:close/>
                  <a:moveTo>
                    <a:pt x="2741" y="1134"/>
                  </a:moveTo>
                  <a:lnTo>
                    <a:pt x="2552" y="1134"/>
                  </a:lnTo>
                  <a:lnTo>
                    <a:pt x="2552" y="1795"/>
                  </a:lnTo>
                  <a:lnTo>
                    <a:pt x="2741" y="1795"/>
                  </a:lnTo>
                  <a:lnTo>
                    <a:pt x="2741" y="113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 sz="100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2" name="Rechteck 311">
              <a:extLst>
                <a:ext uri="{FF2B5EF4-FFF2-40B4-BE49-F238E27FC236}">
                  <a16:creationId xmlns:a16="http://schemas.microsoft.com/office/drawing/2014/main" id="{7F12EE92-301B-496F-2C8B-5E85BC2B5AC4}"/>
                </a:ext>
              </a:extLst>
            </p:cNvPr>
            <p:cNvSpPr/>
            <p:nvPr/>
          </p:nvSpPr>
          <p:spPr bwMode="auto">
            <a:xfrm>
              <a:off x="6121210" y="3167570"/>
              <a:ext cx="95933" cy="108000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13" name="Flussdiagramm: Manuelle Eingabe 312">
              <a:extLst>
                <a:ext uri="{FF2B5EF4-FFF2-40B4-BE49-F238E27FC236}">
                  <a16:creationId xmlns:a16="http://schemas.microsoft.com/office/drawing/2014/main" id="{A2B13137-3372-850A-1F91-87416931737C}"/>
                </a:ext>
              </a:extLst>
            </p:cNvPr>
            <p:cNvSpPr/>
            <p:nvPr/>
          </p:nvSpPr>
          <p:spPr bwMode="auto">
            <a:xfrm rot="5400000" flipH="1">
              <a:off x="6090289" y="3237086"/>
              <a:ext cx="108000" cy="108529"/>
            </a:xfrm>
            <a:prstGeom prst="flowChartManualInpu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14" name="Rechteck 313">
              <a:extLst>
                <a:ext uri="{FF2B5EF4-FFF2-40B4-BE49-F238E27FC236}">
                  <a16:creationId xmlns:a16="http://schemas.microsoft.com/office/drawing/2014/main" id="{00B6092B-3891-3A26-B385-39456F8E0062}"/>
                </a:ext>
              </a:extLst>
            </p:cNvPr>
            <p:cNvSpPr/>
            <p:nvPr/>
          </p:nvSpPr>
          <p:spPr bwMode="auto">
            <a:xfrm flipH="1">
              <a:off x="6205298" y="3260628"/>
              <a:ext cx="253235" cy="1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15" name="Rechteck 314">
              <a:extLst>
                <a:ext uri="{FF2B5EF4-FFF2-40B4-BE49-F238E27FC236}">
                  <a16:creationId xmlns:a16="http://schemas.microsoft.com/office/drawing/2014/main" id="{1A016FDA-5EA6-6435-80BB-456DDE1EA7F5}"/>
                </a:ext>
              </a:extLst>
            </p:cNvPr>
            <p:cNvSpPr/>
            <p:nvPr/>
          </p:nvSpPr>
          <p:spPr bwMode="auto">
            <a:xfrm flipH="1">
              <a:off x="6211195" y="3276116"/>
              <a:ext cx="18088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319" name="Ellipse 318">
            <a:extLst>
              <a:ext uri="{FF2B5EF4-FFF2-40B4-BE49-F238E27FC236}">
                <a16:creationId xmlns:a16="http://schemas.microsoft.com/office/drawing/2014/main" id="{89E529D9-56B1-528F-4BD3-E82646EB1E76}"/>
              </a:ext>
            </a:extLst>
          </p:cNvPr>
          <p:cNvSpPr/>
          <p:nvPr/>
        </p:nvSpPr>
        <p:spPr>
          <a:xfrm>
            <a:off x="8045405" y="928246"/>
            <a:ext cx="480328" cy="46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0" name="Textfeld 319">
            <a:extLst>
              <a:ext uri="{FF2B5EF4-FFF2-40B4-BE49-F238E27FC236}">
                <a16:creationId xmlns:a16="http://schemas.microsoft.com/office/drawing/2014/main" id="{F6F9A6B3-F69B-27D1-7B23-318577C56BA7}"/>
              </a:ext>
            </a:extLst>
          </p:cNvPr>
          <p:cNvSpPr txBox="1"/>
          <p:nvPr/>
        </p:nvSpPr>
        <p:spPr>
          <a:xfrm>
            <a:off x="7194200" y="1326864"/>
            <a:ext cx="10785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Hydrogen node</a:t>
            </a:r>
          </a:p>
        </p:txBody>
      </p:sp>
      <p:cxnSp>
        <p:nvCxnSpPr>
          <p:cNvPr id="321" name="Verbinder: gewinkelt 320">
            <a:extLst>
              <a:ext uri="{FF2B5EF4-FFF2-40B4-BE49-F238E27FC236}">
                <a16:creationId xmlns:a16="http://schemas.microsoft.com/office/drawing/2014/main" id="{4C687611-A893-331C-7268-266BC801FC91}"/>
              </a:ext>
            </a:extLst>
          </p:cNvPr>
          <p:cNvCxnSpPr>
            <a:cxnSpLocks/>
            <a:stCxn id="210" idx="6"/>
            <a:endCxn id="291" idx="2"/>
          </p:cNvCxnSpPr>
          <p:nvPr/>
        </p:nvCxnSpPr>
        <p:spPr>
          <a:xfrm flipV="1">
            <a:off x="5628392" y="1103784"/>
            <a:ext cx="473209" cy="402822"/>
          </a:xfrm>
          <a:prstGeom prst="bentConnector2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Verbinder: gewinkelt 323">
            <a:extLst>
              <a:ext uri="{FF2B5EF4-FFF2-40B4-BE49-F238E27FC236}">
                <a16:creationId xmlns:a16="http://schemas.microsoft.com/office/drawing/2014/main" id="{18B3B539-7AA7-CE11-AA44-FBDDE0888B75}"/>
              </a:ext>
            </a:extLst>
          </p:cNvPr>
          <p:cNvCxnSpPr>
            <a:cxnSpLocks/>
            <a:stCxn id="291" idx="3"/>
            <a:endCxn id="300" idx="1"/>
          </p:cNvCxnSpPr>
          <p:nvPr/>
        </p:nvCxnSpPr>
        <p:spPr>
          <a:xfrm flipV="1">
            <a:off x="6341765" y="422160"/>
            <a:ext cx="263382" cy="394366"/>
          </a:xfrm>
          <a:prstGeom prst="bentConnector3">
            <a:avLst>
              <a:gd name="adj1" fmla="val 50000"/>
            </a:avLst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Verbinder: gewinkelt 326">
            <a:extLst>
              <a:ext uri="{FF2B5EF4-FFF2-40B4-BE49-F238E27FC236}">
                <a16:creationId xmlns:a16="http://schemas.microsoft.com/office/drawing/2014/main" id="{A924CE09-EA80-BD4E-4F5B-708875B343A7}"/>
              </a:ext>
            </a:extLst>
          </p:cNvPr>
          <p:cNvCxnSpPr>
            <a:cxnSpLocks/>
            <a:stCxn id="300" idx="3"/>
            <a:endCxn id="317" idx="1"/>
          </p:cNvCxnSpPr>
          <p:nvPr/>
        </p:nvCxnSpPr>
        <p:spPr>
          <a:xfrm>
            <a:off x="7079349" y="422160"/>
            <a:ext cx="245878" cy="399925"/>
          </a:xfrm>
          <a:prstGeom prst="bentConnector3">
            <a:avLst>
              <a:gd name="adj1" fmla="val 50000"/>
            </a:avLst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Verbinder: gewinkelt 329">
            <a:extLst>
              <a:ext uri="{FF2B5EF4-FFF2-40B4-BE49-F238E27FC236}">
                <a16:creationId xmlns:a16="http://schemas.microsoft.com/office/drawing/2014/main" id="{EDE56832-0515-A48B-4766-EF94FEA2308E}"/>
              </a:ext>
            </a:extLst>
          </p:cNvPr>
          <p:cNvCxnSpPr>
            <a:cxnSpLocks/>
            <a:stCxn id="317" idx="3"/>
            <a:endCxn id="319" idx="2"/>
          </p:cNvCxnSpPr>
          <p:nvPr/>
        </p:nvCxnSpPr>
        <p:spPr>
          <a:xfrm>
            <a:off x="7799429" y="822085"/>
            <a:ext cx="245976" cy="337161"/>
          </a:xfrm>
          <a:prstGeom prst="bentConnector3">
            <a:avLst>
              <a:gd name="adj1" fmla="val 50000"/>
            </a:avLst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Verbinder: gewinkelt 332">
            <a:extLst>
              <a:ext uri="{FF2B5EF4-FFF2-40B4-BE49-F238E27FC236}">
                <a16:creationId xmlns:a16="http://schemas.microsoft.com/office/drawing/2014/main" id="{EE7BD4DB-52CB-CC43-FBDD-FAFEE10F2AFD}"/>
              </a:ext>
            </a:extLst>
          </p:cNvPr>
          <p:cNvCxnSpPr>
            <a:cxnSpLocks/>
            <a:stCxn id="37" idx="3"/>
            <a:endCxn id="319" idx="4"/>
          </p:cNvCxnSpPr>
          <p:nvPr/>
        </p:nvCxnSpPr>
        <p:spPr>
          <a:xfrm flipV="1">
            <a:off x="7056894" y="1390246"/>
            <a:ext cx="1228675" cy="1035853"/>
          </a:xfrm>
          <a:prstGeom prst="bentConnector2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Verbinder: gewinkelt 335">
            <a:extLst>
              <a:ext uri="{FF2B5EF4-FFF2-40B4-BE49-F238E27FC236}">
                <a16:creationId xmlns:a16="http://schemas.microsoft.com/office/drawing/2014/main" id="{3E183980-3045-3A0C-26FF-BE6FA56FB8B6}"/>
              </a:ext>
            </a:extLst>
          </p:cNvPr>
          <p:cNvCxnSpPr>
            <a:cxnSpLocks/>
            <a:stCxn id="210" idx="6"/>
            <a:endCxn id="306" idx="1"/>
          </p:cNvCxnSpPr>
          <p:nvPr/>
        </p:nvCxnSpPr>
        <p:spPr>
          <a:xfrm>
            <a:off x="5628392" y="1506606"/>
            <a:ext cx="948174" cy="1679609"/>
          </a:xfrm>
          <a:prstGeom prst="bentConnector3">
            <a:avLst>
              <a:gd name="adj1" fmla="val 50000"/>
            </a:avLst>
          </a:prstGeom>
          <a:ln w="1905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2" name="Rechteck 341">
            <a:extLst>
              <a:ext uri="{FF2B5EF4-FFF2-40B4-BE49-F238E27FC236}">
                <a16:creationId xmlns:a16="http://schemas.microsoft.com/office/drawing/2014/main" id="{C395FA8C-A7E9-C0BC-E902-83F377985AE2}"/>
              </a:ext>
            </a:extLst>
          </p:cNvPr>
          <p:cNvSpPr/>
          <p:nvPr/>
        </p:nvSpPr>
        <p:spPr>
          <a:xfrm rot="16200000">
            <a:off x="7928165" y="439912"/>
            <a:ext cx="931888" cy="263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H2 Demand</a:t>
            </a:r>
          </a:p>
        </p:txBody>
      </p:sp>
      <p:cxnSp>
        <p:nvCxnSpPr>
          <p:cNvPr id="344" name="Gerade Verbindung mit Pfeil 343">
            <a:extLst>
              <a:ext uri="{FF2B5EF4-FFF2-40B4-BE49-F238E27FC236}">
                <a16:creationId xmlns:a16="http://schemas.microsoft.com/office/drawing/2014/main" id="{8C6DA255-8F3C-AEF4-B7B5-907E47196D13}"/>
              </a:ext>
            </a:extLst>
          </p:cNvPr>
          <p:cNvCxnSpPr>
            <a:cxnSpLocks/>
            <a:stCxn id="319" idx="0"/>
          </p:cNvCxnSpPr>
          <p:nvPr/>
        </p:nvCxnSpPr>
        <p:spPr>
          <a:xfrm flipV="1">
            <a:off x="8285569" y="123478"/>
            <a:ext cx="0" cy="804768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8" name="Gruppieren 347">
            <a:extLst>
              <a:ext uri="{FF2B5EF4-FFF2-40B4-BE49-F238E27FC236}">
                <a16:creationId xmlns:a16="http://schemas.microsoft.com/office/drawing/2014/main" id="{34D49C10-D83A-171B-27E3-789E8F9570A1}"/>
              </a:ext>
            </a:extLst>
          </p:cNvPr>
          <p:cNvGrpSpPr/>
          <p:nvPr/>
        </p:nvGrpSpPr>
        <p:grpSpPr>
          <a:xfrm>
            <a:off x="3010989" y="477518"/>
            <a:ext cx="480891" cy="654072"/>
            <a:chOff x="2979027" y="3412304"/>
            <a:chExt cx="524802" cy="705119"/>
          </a:xfrm>
        </p:grpSpPr>
        <p:grpSp>
          <p:nvGrpSpPr>
            <p:cNvPr id="349" name="Group 117">
              <a:extLst>
                <a:ext uri="{FF2B5EF4-FFF2-40B4-BE49-F238E27FC236}">
                  <a16:creationId xmlns:a16="http://schemas.microsoft.com/office/drawing/2014/main" id="{20AAA132-9FC9-7A02-B7CA-17147001B0D5}"/>
                </a:ext>
              </a:extLst>
            </p:cNvPr>
            <p:cNvGrpSpPr/>
            <p:nvPr/>
          </p:nvGrpSpPr>
          <p:grpSpPr>
            <a:xfrm>
              <a:off x="2979027" y="3412304"/>
              <a:ext cx="524802" cy="705119"/>
              <a:chOff x="4140282" y="2879629"/>
              <a:chExt cx="1051161" cy="1412332"/>
            </a:xfrm>
          </p:grpSpPr>
          <p:sp>
            <p:nvSpPr>
              <p:cNvPr id="355" name="Rechteck 95">
                <a:extLst>
                  <a:ext uri="{FF2B5EF4-FFF2-40B4-BE49-F238E27FC236}">
                    <a16:creationId xmlns:a16="http://schemas.microsoft.com/office/drawing/2014/main" id="{0363F825-85C1-AB6E-3904-F41C8D86280A}"/>
                  </a:ext>
                </a:extLst>
              </p:cNvPr>
              <p:cNvSpPr/>
              <p:nvPr/>
            </p:nvSpPr>
            <p:spPr>
              <a:xfrm>
                <a:off x="4140282" y="3049961"/>
                <a:ext cx="1051161" cy="1242000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de-DE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6" name="Text Box 6">
                <a:extLst>
                  <a:ext uri="{FF2B5EF4-FFF2-40B4-BE49-F238E27FC236}">
                    <a16:creationId xmlns:a16="http://schemas.microsoft.com/office/drawing/2014/main" id="{62939BFA-00D7-07BA-CE6F-0D488FFEE38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4197861" y="2879629"/>
                <a:ext cx="936000" cy="343471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71926" rIns="0" bIns="0" anchor="b">
                <a:noAutofit/>
              </a:bodyPr>
              <a:lstStyle>
                <a:defPPr>
                  <a:defRPr lang="de-DE"/>
                </a:defPPr>
                <a:lvl1pPr>
                  <a:lnSpc>
                    <a:spcPct val="90000"/>
                  </a:lnSpc>
                  <a:spcBef>
                    <a:spcPct val="0"/>
                  </a:spcBef>
                  <a:defRPr sz="1200" b="1">
                    <a:solidFill>
                      <a:srgbClr val="3C464B"/>
                    </a:solidFill>
                    <a:latin typeface="Arial" charset="0"/>
                    <a:ea typeface="ＭＳ Ｐゴシック" pitchFamily="34" charset="-128"/>
                  </a:defRPr>
                </a:lvl1pPr>
              </a:lstStyle>
              <a:p>
                <a:pPr algn="ctr"/>
                <a:r>
                  <a:rPr lang="en-US" altLang="en-US" sz="600" b="0" dirty="0">
                    <a:solidFill>
                      <a:schemeClr val="accent2"/>
                    </a:solidFill>
                  </a:rPr>
                  <a:t>Li-Ion</a:t>
                </a:r>
              </a:p>
              <a:p>
                <a:pPr algn="ctr"/>
                <a:r>
                  <a:rPr lang="en-US" altLang="en-US" sz="600" b="0" dirty="0">
                    <a:solidFill>
                      <a:schemeClr val="accent2"/>
                    </a:solidFill>
                  </a:rPr>
                  <a:t>battery</a:t>
                </a:r>
              </a:p>
            </p:txBody>
          </p:sp>
          <p:sp>
            <p:nvSpPr>
              <p:cNvPr id="357" name="Rectangle 209">
                <a:extLst>
                  <a:ext uri="{FF2B5EF4-FFF2-40B4-BE49-F238E27FC236}">
                    <a16:creationId xmlns:a16="http://schemas.microsoft.com/office/drawing/2014/main" id="{3C0BA32A-2157-F190-3EC8-DB2AFD66ED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6719" y="3326143"/>
                <a:ext cx="864001" cy="864000"/>
              </a:xfrm>
              <a:prstGeom prst="rect">
                <a:avLst/>
              </a:prstGeom>
              <a:solidFill>
                <a:schemeClr val="accent2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53972" tIns="35981" rIns="53972" bIns="35981" anchor="ctr">
                <a:noAutofit/>
              </a:bodyPr>
              <a:lstStyle/>
              <a:p>
                <a:pPr algn="ctr"/>
                <a:endParaRPr lang="en-GB" sz="10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50" name="Gruppieren 349">
              <a:extLst>
                <a:ext uri="{FF2B5EF4-FFF2-40B4-BE49-F238E27FC236}">
                  <a16:creationId xmlns:a16="http://schemas.microsoft.com/office/drawing/2014/main" id="{5EFD1EBD-9180-ED4F-11B5-6A0E41BF8960}"/>
                </a:ext>
              </a:extLst>
            </p:cNvPr>
            <p:cNvGrpSpPr/>
            <p:nvPr/>
          </p:nvGrpSpPr>
          <p:grpSpPr>
            <a:xfrm>
              <a:off x="3155575" y="3710351"/>
              <a:ext cx="180000" cy="276925"/>
              <a:chOff x="3161551" y="3728279"/>
              <a:chExt cx="180000" cy="276925"/>
            </a:xfrm>
          </p:grpSpPr>
          <p:sp>
            <p:nvSpPr>
              <p:cNvPr id="351" name="Rechteck: abgerundete Ecken 350">
                <a:extLst>
                  <a:ext uri="{FF2B5EF4-FFF2-40B4-BE49-F238E27FC236}">
                    <a16:creationId xmlns:a16="http://schemas.microsoft.com/office/drawing/2014/main" id="{28A30FB1-677A-1261-F471-8E5E6BBF230D}"/>
                  </a:ext>
                </a:extLst>
              </p:cNvPr>
              <p:cNvSpPr/>
              <p:nvPr/>
            </p:nvSpPr>
            <p:spPr bwMode="auto">
              <a:xfrm>
                <a:off x="3264685" y="3731256"/>
                <a:ext cx="46800" cy="54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3200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52" name="Rechteck: abgerundete Ecken 351">
                <a:extLst>
                  <a:ext uri="{FF2B5EF4-FFF2-40B4-BE49-F238E27FC236}">
                    <a16:creationId xmlns:a16="http://schemas.microsoft.com/office/drawing/2014/main" id="{8D4E9A43-54D7-F9F5-9903-42A721D714F6}"/>
                  </a:ext>
                </a:extLst>
              </p:cNvPr>
              <p:cNvSpPr/>
              <p:nvPr/>
            </p:nvSpPr>
            <p:spPr bwMode="auto">
              <a:xfrm>
                <a:off x="3184005" y="3728279"/>
                <a:ext cx="46800" cy="54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3200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53" name="Rechteck: abgerundete Ecken 352">
                <a:extLst>
                  <a:ext uri="{FF2B5EF4-FFF2-40B4-BE49-F238E27FC236}">
                    <a16:creationId xmlns:a16="http://schemas.microsoft.com/office/drawing/2014/main" id="{B5C463FB-B66E-CE08-9A19-0FB6B393BC99}"/>
                  </a:ext>
                </a:extLst>
              </p:cNvPr>
              <p:cNvSpPr/>
              <p:nvPr/>
            </p:nvSpPr>
            <p:spPr bwMode="auto">
              <a:xfrm>
                <a:off x="3161551" y="3753204"/>
                <a:ext cx="180000" cy="25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3200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54" name="Gewitterblitz 353">
                <a:extLst>
                  <a:ext uri="{FF2B5EF4-FFF2-40B4-BE49-F238E27FC236}">
                    <a16:creationId xmlns:a16="http://schemas.microsoft.com/office/drawing/2014/main" id="{B2BD9C51-53A7-E2E9-CDFB-FB859F3106E1}"/>
                  </a:ext>
                </a:extLst>
              </p:cNvPr>
              <p:cNvSpPr/>
              <p:nvPr/>
            </p:nvSpPr>
            <p:spPr bwMode="auto">
              <a:xfrm>
                <a:off x="3199089" y="3795431"/>
                <a:ext cx="108000" cy="180000"/>
              </a:xfrm>
              <a:prstGeom prst="lightningBol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3200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</p:grpSp>
      <p:cxnSp>
        <p:nvCxnSpPr>
          <p:cNvPr id="365" name="Verbinder: gewinkelt 364">
            <a:extLst>
              <a:ext uri="{FF2B5EF4-FFF2-40B4-BE49-F238E27FC236}">
                <a16:creationId xmlns:a16="http://schemas.microsoft.com/office/drawing/2014/main" id="{4AC5DE84-2191-1E4F-C234-7AA48967D2B6}"/>
              </a:ext>
            </a:extLst>
          </p:cNvPr>
          <p:cNvCxnSpPr>
            <a:cxnSpLocks/>
            <a:stCxn id="188" idx="6"/>
            <a:endCxn id="355" idx="3"/>
          </p:cNvCxnSpPr>
          <p:nvPr/>
        </p:nvCxnSpPr>
        <p:spPr>
          <a:xfrm flipV="1">
            <a:off x="3203848" y="843996"/>
            <a:ext cx="288032" cy="662610"/>
          </a:xfrm>
          <a:prstGeom prst="bentConnector3">
            <a:avLst>
              <a:gd name="adj1" fmla="val 179366"/>
            </a:avLst>
          </a:prstGeom>
          <a:ln w="190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0" name="Gruppieren 369">
            <a:extLst>
              <a:ext uri="{FF2B5EF4-FFF2-40B4-BE49-F238E27FC236}">
                <a16:creationId xmlns:a16="http://schemas.microsoft.com/office/drawing/2014/main" id="{F32C075D-6970-AF1E-859E-5E32111D2BF5}"/>
              </a:ext>
            </a:extLst>
          </p:cNvPr>
          <p:cNvGrpSpPr/>
          <p:nvPr/>
        </p:nvGrpSpPr>
        <p:grpSpPr>
          <a:xfrm>
            <a:off x="2479652" y="454541"/>
            <a:ext cx="480327" cy="671276"/>
            <a:chOff x="1824224" y="3527882"/>
            <a:chExt cx="480327" cy="678688"/>
          </a:xfrm>
        </p:grpSpPr>
        <p:sp>
          <p:nvSpPr>
            <p:cNvPr id="371" name="Rectangle 209">
              <a:extLst>
                <a:ext uri="{FF2B5EF4-FFF2-40B4-BE49-F238E27FC236}">
                  <a16:creationId xmlns:a16="http://schemas.microsoft.com/office/drawing/2014/main" id="{31675101-A46B-8B26-2001-A8AD7A3D9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454" y="3767859"/>
              <a:ext cx="394804" cy="399663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372" name="Rechteck 371">
              <a:extLst>
                <a:ext uri="{FF2B5EF4-FFF2-40B4-BE49-F238E27FC236}">
                  <a16:creationId xmlns:a16="http://schemas.microsoft.com/office/drawing/2014/main" id="{96332C27-ADC4-EE53-5705-A5D39E823654}"/>
                </a:ext>
              </a:extLst>
            </p:cNvPr>
            <p:cNvSpPr/>
            <p:nvPr/>
          </p:nvSpPr>
          <p:spPr>
            <a:xfrm>
              <a:off x="1824224" y="3632054"/>
              <a:ext cx="480327" cy="57451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373" name="Text Box 6">
              <a:extLst>
                <a:ext uri="{FF2B5EF4-FFF2-40B4-BE49-F238E27FC236}">
                  <a16:creationId xmlns:a16="http://schemas.microsoft.com/office/drawing/2014/main" id="{8425D530-7989-81AD-3B7F-37DB02F3CDB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62238" y="3527882"/>
              <a:ext cx="404300" cy="18024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Hydro</a:t>
              </a:r>
            </a:p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Storage</a:t>
              </a:r>
            </a:p>
          </p:txBody>
        </p:sp>
        <p:pic>
          <p:nvPicPr>
            <p:cNvPr id="374" name="Grafik 373" descr="Wasserkraft mit einfarbiger Füllung">
              <a:extLst>
                <a:ext uri="{FF2B5EF4-FFF2-40B4-BE49-F238E27FC236}">
                  <a16:creationId xmlns:a16="http://schemas.microsoft.com/office/drawing/2014/main" id="{29197D8A-7FA7-60B2-AEDE-1FA2406CD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901740" y="3802892"/>
              <a:ext cx="331897" cy="331897"/>
            </a:xfrm>
            <a:prstGeom prst="rect">
              <a:avLst/>
            </a:prstGeom>
          </p:spPr>
        </p:pic>
      </p:grpSp>
      <p:sp>
        <p:nvSpPr>
          <p:cNvPr id="381" name="Rechteck 380">
            <a:extLst>
              <a:ext uri="{FF2B5EF4-FFF2-40B4-BE49-F238E27FC236}">
                <a16:creationId xmlns:a16="http://schemas.microsoft.com/office/drawing/2014/main" id="{91812DBB-371E-6B0B-FB5D-0EC70C1B8322}"/>
              </a:ext>
            </a:extLst>
          </p:cNvPr>
          <p:cNvSpPr/>
          <p:nvPr/>
        </p:nvSpPr>
        <p:spPr>
          <a:xfrm rot="16200000">
            <a:off x="2721078" y="3937084"/>
            <a:ext cx="931888" cy="263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accent2"/>
                </a:solidFill>
              </a:rPr>
              <a:t>Electricity Demand</a:t>
            </a:r>
          </a:p>
        </p:txBody>
      </p:sp>
      <p:sp>
        <p:nvSpPr>
          <p:cNvPr id="420" name="Rechteck 419">
            <a:extLst>
              <a:ext uri="{FF2B5EF4-FFF2-40B4-BE49-F238E27FC236}">
                <a16:creationId xmlns:a16="http://schemas.microsoft.com/office/drawing/2014/main" id="{194522FB-AD4B-92B5-F66A-345483D2E7D0}"/>
              </a:ext>
            </a:extLst>
          </p:cNvPr>
          <p:cNvSpPr/>
          <p:nvPr/>
        </p:nvSpPr>
        <p:spPr>
          <a:xfrm rot="16200000">
            <a:off x="5522318" y="2930499"/>
            <a:ext cx="931888" cy="263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H2 Demand</a:t>
            </a:r>
          </a:p>
        </p:txBody>
      </p:sp>
      <p:cxnSp>
        <p:nvCxnSpPr>
          <p:cNvPr id="421" name="Gerade Verbindung mit Pfeil 420">
            <a:extLst>
              <a:ext uri="{FF2B5EF4-FFF2-40B4-BE49-F238E27FC236}">
                <a16:creationId xmlns:a16="http://schemas.microsoft.com/office/drawing/2014/main" id="{5704E0B9-C0B4-E2CD-D80C-B033B1BCD2A8}"/>
              </a:ext>
            </a:extLst>
          </p:cNvPr>
          <p:cNvCxnSpPr>
            <a:cxnSpLocks/>
          </p:cNvCxnSpPr>
          <p:nvPr/>
        </p:nvCxnSpPr>
        <p:spPr>
          <a:xfrm flipH="1">
            <a:off x="6095757" y="2713357"/>
            <a:ext cx="8340" cy="889559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2" name="Rechteck 431">
            <a:extLst>
              <a:ext uri="{FF2B5EF4-FFF2-40B4-BE49-F238E27FC236}">
                <a16:creationId xmlns:a16="http://schemas.microsoft.com/office/drawing/2014/main" id="{097207C2-8B43-E69F-C43F-15E7DFBA91F9}"/>
              </a:ext>
            </a:extLst>
          </p:cNvPr>
          <p:cNvSpPr/>
          <p:nvPr/>
        </p:nvSpPr>
        <p:spPr>
          <a:xfrm>
            <a:off x="226335" y="478856"/>
            <a:ext cx="1924492" cy="392914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D2C0EDDC-DC3E-1C7F-85D3-26E70D56C9F9}"/>
              </a:ext>
            </a:extLst>
          </p:cNvPr>
          <p:cNvGrpSpPr/>
          <p:nvPr/>
        </p:nvGrpSpPr>
        <p:grpSpPr>
          <a:xfrm>
            <a:off x="4147626" y="3553227"/>
            <a:ext cx="574742" cy="620235"/>
            <a:chOff x="3279537" y="3579639"/>
            <a:chExt cx="574742" cy="620235"/>
          </a:xfrm>
        </p:grpSpPr>
        <p:sp>
          <p:nvSpPr>
            <p:cNvPr id="84" name="Rectangle 209">
              <a:extLst>
                <a:ext uri="{FF2B5EF4-FFF2-40B4-BE49-F238E27FC236}">
                  <a16:creationId xmlns:a16="http://schemas.microsoft.com/office/drawing/2014/main" id="{2788C0FE-64AA-715D-C199-E7112CFC4A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2182" y="3761163"/>
              <a:ext cx="394804" cy="399663"/>
            </a:xfrm>
            <a:prstGeom prst="rect">
              <a:avLst/>
            </a:prstGeom>
            <a:solidFill>
              <a:schemeClr val="tx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85" name="Rechteck 84">
              <a:extLst>
                <a:ext uri="{FF2B5EF4-FFF2-40B4-BE49-F238E27FC236}">
                  <a16:creationId xmlns:a16="http://schemas.microsoft.com/office/drawing/2014/main" id="{3F76AF56-91C8-5AB2-6D98-0D168DC87D9D}"/>
                </a:ext>
              </a:extLst>
            </p:cNvPr>
            <p:cNvSpPr/>
            <p:nvPr/>
          </p:nvSpPr>
          <p:spPr>
            <a:xfrm>
              <a:off x="3373952" y="3625358"/>
              <a:ext cx="480327" cy="574516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86" name="Text Box 6">
              <a:extLst>
                <a:ext uri="{FF2B5EF4-FFF2-40B4-BE49-F238E27FC236}">
                  <a16:creationId xmlns:a16="http://schemas.microsoft.com/office/drawing/2014/main" id="{CAA7E5DB-D495-0625-ADF2-544590AA1C4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411966" y="3579639"/>
              <a:ext cx="404300" cy="9143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tx2"/>
                  </a:solidFill>
                </a:rPr>
                <a:t>H2 Engine</a:t>
              </a:r>
            </a:p>
          </p:txBody>
        </p:sp>
        <p:cxnSp>
          <p:nvCxnSpPr>
            <p:cNvPr id="89" name="Gerader Verbinder 88">
              <a:extLst>
                <a:ext uri="{FF2B5EF4-FFF2-40B4-BE49-F238E27FC236}">
                  <a16:creationId xmlns:a16="http://schemas.microsoft.com/office/drawing/2014/main" id="{14C7FA2B-17B5-02CF-A8C1-C8688946D74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79537" y="3973215"/>
              <a:ext cx="0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0" name="Flussdiagramm: Manuelle Verarbeitung 89">
              <a:extLst>
                <a:ext uri="{FF2B5EF4-FFF2-40B4-BE49-F238E27FC236}">
                  <a16:creationId xmlns:a16="http://schemas.microsoft.com/office/drawing/2014/main" id="{801636C4-39AE-DD54-756D-A0A4DCC2EDEA}"/>
                </a:ext>
              </a:extLst>
            </p:cNvPr>
            <p:cNvSpPr/>
            <p:nvPr/>
          </p:nvSpPr>
          <p:spPr bwMode="auto">
            <a:xfrm rot="16200000" flipH="1" flipV="1">
              <a:off x="3516385" y="3867054"/>
              <a:ext cx="186330" cy="178515"/>
            </a:xfrm>
            <a:prstGeom prst="flowChartManualOperation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3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91" name="Gerader Verbinder 90">
              <a:extLst>
                <a:ext uri="{FF2B5EF4-FFF2-40B4-BE49-F238E27FC236}">
                  <a16:creationId xmlns:a16="http://schemas.microsoft.com/office/drawing/2014/main" id="{B5FB4913-EA35-EFC5-3926-73B10EA9E82A}"/>
                </a:ext>
              </a:extLst>
            </p:cNvPr>
            <p:cNvCxnSpPr>
              <a:stCxn id="90" idx="0"/>
            </p:cNvCxnSpPr>
            <p:nvPr/>
          </p:nvCxnSpPr>
          <p:spPr bwMode="auto">
            <a:xfrm flipH="1" flipV="1">
              <a:off x="3698807" y="3810400"/>
              <a:ext cx="0" cy="155275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Gerader Verbinder 91">
              <a:extLst>
                <a:ext uri="{FF2B5EF4-FFF2-40B4-BE49-F238E27FC236}">
                  <a16:creationId xmlns:a16="http://schemas.microsoft.com/office/drawing/2014/main" id="{743D74A2-BA53-95E3-DDAF-0673A8F37BF2}"/>
                </a:ext>
              </a:extLst>
            </p:cNvPr>
            <p:cNvCxnSpPr>
              <a:endCxn id="90" idx="2"/>
            </p:cNvCxnSpPr>
            <p:nvPr/>
          </p:nvCxnSpPr>
          <p:spPr bwMode="auto">
            <a:xfrm flipH="1" flipV="1">
              <a:off x="3520292" y="3956312"/>
              <a:ext cx="0" cy="155275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Gerader Verbinder 92">
              <a:extLst>
                <a:ext uri="{FF2B5EF4-FFF2-40B4-BE49-F238E27FC236}">
                  <a16:creationId xmlns:a16="http://schemas.microsoft.com/office/drawing/2014/main" id="{5F114508-4C80-8CDB-4254-8A3D0603DDCE}"/>
                </a:ext>
              </a:extLst>
            </p:cNvPr>
            <p:cNvCxnSpPr/>
            <p:nvPr/>
          </p:nvCxnSpPr>
          <p:spPr bwMode="auto">
            <a:xfrm flipH="1">
              <a:off x="3466227" y="3960421"/>
              <a:ext cx="297525" cy="0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20" name="Verbinder: gewinkelt 119">
            <a:extLst>
              <a:ext uri="{FF2B5EF4-FFF2-40B4-BE49-F238E27FC236}">
                <a16:creationId xmlns:a16="http://schemas.microsoft.com/office/drawing/2014/main" id="{15C39519-BD35-051B-DD9F-90021978DC97}"/>
              </a:ext>
            </a:extLst>
          </p:cNvPr>
          <p:cNvCxnSpPr>
            <a:cxnSpLocks/>
            <a:stCxn id="210" idx="4"/>
            <a:endCxn id="85" idx="3"/>
          </p:cNvCxnSpPr>
          <p:nvPr/>
        </p:nvCxnSpPr>
        <p:spPr>
          <a:xfrm rot="5400000">
            <a:off x="3980999" y="2478975"/>
            <a:ext cx="2148598" cy="665860"/>
          </a:xfrm>
          <a:prstGeom prst="bentConnector2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Verbinder: gewinkelt 122">
            <a:extLst>
              <a:ext uri="{FF2B5EF4-FFF2-40B4-BE49-F238E27FC236}">
                <a16:creationId xmlns:a16="http://schemas.microsoft.com/office/drawing/2014/main" id="{65D9CA51-31A0-6F93-330A-95F14B120907}"/>
              </a:ext>
            </a:extLst>
          </p:cNvPr>
          <p:cNvCxnSpPr>
            <a:cxnSpLocks/>
            <a:stCxn id="85" idx="1"/>
            <a:endCxn id="188" idx="6"/>
          </p:cNvCxnSpPr>
          <p:nvPr/>
        </p:nvCxnSpPr>
        <p:spPr>
          <a:xfrm rot="10800000">
            <a:off x="3203849" y="1506606"/>
            <a:ext cx="1038193" cy="2379598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Gerade Verbindung mit Pfeil 125">
            <a:extLst>
              <a:ext uri="{FF2B5EF4-FFF2-40B4-BE49-F238E27FC236}">
                <a16:creationId xmlns:a16="http://schemas.microsoft.com/office/drawing/2014/main" id="{9D8623CF-AB2C-38CF-CCAD-E9614C390E30}"/>
              </a:ext>
            </a:extLst>
          </p:cNvPr>
          <p:cNvCxnSpPr>
            <a:cxnSpLocks/>
            <a:stCxn id="87" idx="3"/>
            <a:endCxn id="188" idx="2"/>
          </p:cNvCxnSpPr>
          <p:nvPr/>
        </p:nvCxnSpPr>
        <p:spPr>
          <a:xfrm flipV="1">
            <a:off x="1831482" y="1506606"/>
            <a:ext cx="892038" cy="101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Gerade Verbindung mit Pfeil 129">
            <a:extLst>
              <a:ext uri="{FF2B5EF4-FFF2-40B4-BE49-F238E27FC236}">
                <a16:creationId xmlns:a16="http://schemas.microsoft.com/office/drawing/2014/main" id="{6E53B7B8-FA10-75DA-6356-019D6D3FDB29}"/>
              </a:ext>
            </a:extLst>
          </p:cNvPr>
          <p:cNvCxnSpPr>
            <a:cxnSpLocks/>
            <a:stCxn id="188" idx="6"/>
            <a:endCxn id="9" idx="1"/>
          </p:cNvCxnSpPr>
          <p:nvPr/>
        </p:nvCxnSpPr>
        <p:spPr>
          <a:xfrm>
            <a:off x="3203848" y="1506606"/>
            <a:ext cx="1024334" cy="538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Gerade Verbindung mit Pfeil 132">
            <a:extLst>
              <a:ext uri="{FF2B5EF4-FFF2-40B4-BE49-F238E27FC236}">
                <a16:creationId xmlns:a16="http://schemas.microsoft.com/office/drawing/2014/main" id="{81FF620C-A880-B9B4-1AFB-365B0E2027F4}"/>
              </a:ext>
            </a:extLst>
          </p:cNvPr>
          <p:cNvCxnSpPr>
            <a:cxnSpLocks/>
            <a:stCxn id="9" idx="3"/>
            <a:endCxn id="210" idx="2"/>
          </p:cNvCxnSpPr>
          <p:nvPr/>
        </p:nvCxnSpPr>
        <p:spPr>
          <a:xfrm flipV="1">
            <a:off x="4708510" y="1506606"/>
            <a:ext cx="439554" cy="5380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E74A65D9-C1B0-FAE8-78DE-574A688694A9}"/>
              </a:ext>
            </a:extLst>
          </p:cNvPr>
          <p:cNvSpPr/>
          <p:nvPr/>
        </p:nvSpPr>
        <p:spPr>
          <a:xfrm>
            <a:off x="2723520" y="3189870"/>
            <a:ext cx="480328" cy="46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C0D11511-3B0A-141F-CCE9-D0EA02C77F95}"/>
              </a:ext>
            </a:extLst>
          </p:cNvPr>
          <p:cNvCxnSpPr>
            <a:cxnSpLocks/>
            <a:stCxn id="188" idx="4"/>
            <a:endCxn id="5" idx="0"/>
          </p:cNvCxnSpPr>
          <p:nvPr/>
        </p:nvCxnSpPr>
        <p:spPr>
          <a:xfrm>
            <a:off x="2963684" y="1737606"/>
            <a:ext cx="0" cy="1452264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feld 81">
            <a:extLst>
              <a:ext uri="{FF2B5EF4-FFF2-40B4-BE49-F238E27FC236}">
                <a16:creationId xmlns:a16="http://schemas.microsoft.com/office/drawing/2014/main" id="{C42B44FC-2D70-59E4-36AF-F14511B75ED9}"/>
              </a:ext>
            </a:extLst>
          </p:cNvPr>
          <p:cNvSpPr txBox="1"/>
          <p:nvPr/>
        </p:nvSpPr>
        <p:spPr>
          <a:xfrm>
            <a:off x="2299966" y="2531680"/>
            <a:ext cx="107856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2"/>
                </a:solidFill>
              </a:rPr>
              <a:t>Mixed</a:t>
            </a:r>
          </a:p>
          <a:p>
            <a:pPr algn="ctr"/>
            <a:r>
              <a:rPr lang="en-US" sz="1000" dirty="0">
                <a:solidFill>
                  <a:schemeClr val="accent2"/>
                </a:solidFill>
              </a:rPr>
              <a:t>Electricity node</a:t>
            </a:r>
          </a:p>
        </p:txBody>
      </p:sp>
      <p:sp>
        <p:nvSpPr>
          <p:cNvPr id="96" name="Rechteck 95">
            <a:extLst>
              <a:ext uri="{FF2B5EF4-FFF2-40B4-BE49-F238E27FC236}">
                <a16:creationId xmlns:a16="http://schemas.microsoft.com/office/drawing/2014/main" id="{624B8DED-BEF3-4330-02B4-9B28479A891E}"/>
              </a:ext>
            </a:extLst>
          </p:cNvPr>
          <p:cNvSpPr/>
          <p:nvPr/>
        </p:nvSpPr>
        <p:spPr>
          <a:xfrm>
            <a:off x="490591" y="2537615"/>
            <a:ext cx="1422534" cy="180696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799" dirty="0">
              <a:solidFill>
                <a:schemeClr val="accent2"/>
              </a:solidFill>
            </a:endParaRPr>
          </a:p>
        </p:txBody>
      </p:sp>
      <p:sp>
        <p:nvSpPr>
          <p:cNvPr id="97" name="Textfeld 276">
            <a:extLst>
              <a:ext uri="{FF2B5EF4-FFF2-40B4-BE49-F238E27FC236}">
                <a16:creationId xmlns:a16="http://schemas.microsoft.com/office/drawing/2014/main" id="{453AC437-E18B-FC97-5968-9C2EED788D86}"/>
              </a:ext>
            </a:extLst>
          </p:cNvPr>
          <p:cNvSpPr txBox="1"/>
          <p:nvPr/>
        </p:nvSpPr>
        <p:spPr>
          <a:xfrm>
            <a:off x="428904" y="2385724"/>
            <a:ext cx="1642968" cy="16648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99" b="1" dirty="0">
                <a:solidFill>
                  <a:schemeClr val="accent2"/>
                </a:solidFill>
              </a:rPr>
              <a:t>Existing Electricity Generation</a:t>
            </a:r>
          </a:p>
        </p:txBody>
      </p:sp>
      <p:sp>
        <p:nvSpPr>
          <p:cNvPr id="98" name="Rechteck 97">
            <a:extLst>
              <a:ext uri="{FF2B5EF4-FFF2-40B4-BE49-F238E27FC236}">
                <a16:creationId xmlns:a16="http://schemas.microsoft.com/office/drawing/2014/main" id="{4B34BF39-79B0-D0DA-CB1F-7B398081DA5E}"/>
              </a:ext>
            </a:extLst>
          </p:cNvPr>
          <p:cNvSpPr/>
          <p:nvPr/>
        </p:nvSpPr>
        <p:spPr>
          <a:xfrm>
            <a:off x="703849" y="195486"/>
            <a:ext cx="937748" cy="2034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CO2 cap</a:t>
            </a:r>
          </a:p>
        </p:txBody>
      </p:sp>
      <p:cxnSp>
        <p:nvCxnSpPr>
          <p:cNvPr id="100" name="Gerade Verbindung mit Pfeil 99">
            <a:extLst>
              <a:ext uri="{FF2B5EF4-FFF2-40B4-BE49-F238E27FC236}">
                <a16:creationId xmlns:a16="http://schemas.microsoft.com/office/drawing/2014/main" id="{9DFF5448-31C4-7119-6340-CF6D946D1311}"/>
              </a:ext>
            </a:extLst>
          </p:cNvPr>
          <p:cNvCxnSpPr>
            <a:cxnSpLocks/>
            <a:stCxn id="96" idx="3"/>
            <a:endCxn id="5" idx="2"/>
          </p:cNvCxnSpPr>
          <p:nvPr/>
        </p:nvCxnSpPr>
        <p:spPr>
          <a:xfrm flipV="1">
            <a:off x="1913125" y="3420870"/>
            <a:ext cx="810395" cy="20226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extfeld 188">
            <a:extLst>
              <a:ext uri="{FF2B5EF4-FFF2-40B4-BE49-F238E27FC236}">
                <a16:creationId xmlns:a16="http://schemas.microsoft.com/office/drawing/2014/main" id="{F0C13612-4498-175A-C4FA-526182B312EB}"/>
              </a:ext>
            </a:extLst>
          </p:cNvPr>
          <p:cNvSpPr txBox="1"/>
          <p:nvPr/>
        </p:nvSpPr>
        <p:spPr>
          <a:xfrm>
            <a:off x="2322181" y="1799706"/>
            <a:ext cx="107856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2"/>
                </a:solidFill>
              </a:rPr>
              <a:t>Renewable</a:t>
            </a:r>
          </a:p>
          <a:p>
            <a:pPr algn="ctr"/>
            <a:r>
              <a:rPr lang="en-US" sz="1000" dirty="0">
                <a:solidFill>
                  <a:schemeClr val="accent2"/>
                </a:solidFill>
              </a:rPr>
              <a:t>Electricity node</a:t>
            </a:r>
          </a:p>
        </p:txBody>
      </p:sp>
      <p:sp>
        <p:nvSpPr>
          <p:cNvPr id="104" name="Textfeld 103">
            <a:extLst>
              <a:ext uri="{FF2B5EF4-FFF2-40B4-BE49-F238E27FC236}">
                <a16:creationId xmlns:a16="http://schemas.microsoft.com/office/drawing/2014/main" id="{45D306C6-C73E-A3DE-2AB9-1F0D2FA1B07F}"/>
              </a:ext>
            </a:extLst>
          </p:cNvPr>
          <p:cNvSpPr txBox="1"/>
          <p:nvPr/>
        </p:nvSpPr>
        <p:spPr>
          <a:xfrm>
            <a:off x="2921966" y="2249013"/>
            <a:ext cx="6860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Spill-over</a:t>
            </a:r>
          </a:p>
        </p:txBody>
      </p:sp>
      <p:sp>
        <p:nvSpPr>
          <p:cNvPr id="211" name="Textfeld 210">
            <a:extLst>
              <a:ext uri="{FF2B5EF4-FFF2-40B4-BE49-F238E27FC236}">
                <a16:creationId xmlns:a16="http://schemas.microsoft.com/office/drawing/2014/main" id="{FC3518E6-EFB5-A34A-90E5-AF28CDA5DF09}"/>
              </a:ext>
            </a:extLst>
          </p:cNvPr>
          <p:cNvSpPr txBox="1"/>
          <p:nvPr/>
        </p:nvSpPr>
        <p:spPr>
          <a:xfrm>
            <a:off x="4844255" y="1808714"/>
            <a:ext cx="107856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Hydrogen node</a:t>
            </a:r>
          </a:p>
        </p:txBody>
      </p:sp>
      <p:cxnSp>
        <p:nvCxnSpPr>
          <p:cNvPr id="105" name="Gerade Verbindung mit Pfeil 104">
            <a:extLst>
              <a:ext uri="{FF2B5EF4-FFF2-40B4-BE49-F238E27FC236}">
                <a16:creationId xmlns:a16="http://schemas.microsoft.com/office/drawing/2014/main" id="{B219571D-9DE0-DDCB-9395-A67A3EC8D524}"/>
              </a:ext>
            </a:extLst>
          </p:cNvPr>
          <p:cNvCxnSpPr>
            <a:cxnSpLocks/>
          </p:cNvCxnSpPr>
          <p:nvPr/>
        </p:nvCxnSpPr>
        <p:spPr>
          <a:xfrm>
            <a:off x="3522887" y="2270417"/>
            <a:ext cx="0" cy="242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itel 1">
            <a:extLst>
              <a:ext uri="{FF2B5EF4-FFF2-40B4-BE49-F238E27FC236}">
                <a16:creationId xmlns:a16="http://schemas.microsoft.com/office/drawing/2014/main" id="{7722CA92-54D6-5F7A-6A2E-CD1EF91D0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2212" y="3742959"/>
            <a:ext cx="2363954" cy="601618"/>
          </a:xfrm>
        </p:spPr>
        <p:txBody>
          <a:bodyPr/>
          <a:lstStyle/>
          <a:p>
            <a:pPr algn="r"/>
            <a:r>
              <a:rPr lang="en-US" sz="2000" dirty="0"/>
              <a:t>Base energy system configuration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478A667-523C-2DC5-4471-FF048A31C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661345"/>
            <a:ext cx="2915896" cy="288031"/>
          </a:xfrm>
        </p:spPr>
        <p:txBody>
          <a:bodyPr/>
          <a:lstStyle/>
          <a:p>
            <a:r>
              <a:rPr lang="en-GB" dirty="0"/>
              <a:t>The delegated act on renewable fuels of non-biological origin in an integrated European energy system model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5558CE9-7F00-B0B4-A57B-0116FC92BB43}"/>
              </a:ext>
            </a:extLst>
          </p:cNvPr>
          <p:cNvSpPr txBox="1"/>
          <p:nvPr/>
        </p:nvSpPr>
        <p:spPr>
          <a:xfrm>
            <a:off x="186842" y="4481410"/>
            <a:ext cx="438005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dirty="0"/>
              <a:t>[1] EU, 2018https://eur-lex.europa.eu/legal-content/EN/TXT/HTML/?</a:t>
            </a:r>
            <a:r>
              <a:rPr lang="en-GB" sz="700" dirty="0" err="1"/>
              <a:t>uri</a:t>
            </a:r>
            <a:r>
              <a:rPr lang="en-GB" sz="700" dirty="0"/>
              <a:t>=CELEX:02018L2001-20231120</a:t>
            </a:r>
            <a:endParaRPr lang="en-US" sz="700" dirty="0"/>
          </a:p>
        </p:txBody>
      </p:sp>
      <p:grpSp>
        <p:nvGrpSpPr>
          <p:cNvPr id="94" name="Group 156">
            <a:extLst>
              <a:ext uri="{FF2B5EF4-FFF2-40B4-BE49-F238E27FC236}">
                <a16:creationId xmlns:a16="http://schemas.microsoft.com/office/drawing/2014/main" id="{5B69FA37-F096-EC99-DA37-AE535CB7C749}"/>
              </a:ext>
            </a:extLst>
          </p:cNvPr>
          <p:cNvGrpSpPr/>
          <p:nvPr/>
        </p:nvGrpSpPr>
        <p:grpSpPr>
          <a:xfrm>
            <a:off x="567971" y="3158402"/>
            <a:ext cx="378480" cy="534781"/>
            <a:chOff x="827631" y="2797299"/>
            <a:chExt cx="1051161" cy="1467202"/>
          </a:xfrm>
        </p:grpSpPr>
        <p:sp>
          <p:nvSpPr>
            <p:cNvPr id="95" name="Rectangle 209">
              <a:extLst>
                <a:ext uri="{FF2B5EF4-FFF2-40B4-BE49-F238E27FC236}">
                  <a16:creationId xmlns:a16="http://schemas.microsoft.com/office/drawing/2014/main" id="{E8F96B8C-C281-52AD-9E4F-E1CD4CAD47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179" y="3316086"/>
              <a:ext cx="864000" cy="863999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99" name="Rechteck 98">
              <a:extLst>
                <a:ext uri="{FF2B5EF4-FFF2-40B4-BE49-F238E27FC236}">
                  <a16:creationId xmlns:a16="http://schemas.microsoft.com/office/drawing/2014/main" id="{6EAED2AF-C9AB-A8F9-EBED-DE0B480D2FCF}"/>
                </a:ext>
              </a:extLst>
            </p:cNvPr>
            <p:cNvSpPr/>
            <p:nvPr/>
          </p:nvSpPr>
          <p:spPr>
            <a:xfrm>
              <a:off x="827631" y="3022501"/>
              <a:ext cx="1051161" cy="124200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101" name="Text Box 6">
              <a:extLst>
                <a:ext uri="{FF2B5EF4-FFF2-40B4-BE49-F238E27FC236}">
                  <a16:creationId xmlns:a16="http://schemas.microsoft.com/office/drawing/2014/main" id="{48BCA239-E855-114C-F15F-12F6D62BD6D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10821" y="2797299"/>
              <a:ext cx="884781" cy="38966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Offshore</a:t>
              </a:r>
            </a:p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Wind</a:t>
              </a:r>
            </a:p>
          </p:txBody>
        </p:sp>
        <p:sp>
          <p:nvSpPr>
            <p:cNvPr id="102" name="Freeform 397">
              <a:extLst>
                <a:ext uri="{FF2B5EF4-FFF2-40B4-BE49-F238E27FC236}">
                  <a16:creationId xmlns:a16="http://schemas.microsoft.com/office/drawing/2014/main" id="{4B24867A-33AD-FC96-1E2F-00414853C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066" y="3443845"/>
              <a:ext cx="432416" cy="573328"/>
            </a:xfrm>
            <a:custGeom>
              <a:avLst/>
              <a:gdLst>
                <a:gd name="T0" fmla="*/ 1021 w 2297"/>
                <a:gd name="T1" fmla="*/ 1424 h 3212"/>
                <a:gd name="T2" fmla="*/ 1051 w 2297"/>
                <a:gd name="T3" fmla="*/ 1373 h 3212"/>
                <a:gd name="T4" fmla="*/ 2297 w 2297"/>
                <a:gd name="T5" fmla="*/ 1310 h 3212"/>
                <a:gd name="T6" fmla="*/ 2297 w 2297"/>
                <a:gd name="T7" fmla="*/ 1197 h 3212"/>
                <a:gd name="T8" fmla="*/ 1532 w 2297"/>
                <a:gd name="T9" fmla="*/ 993 h 3212"/>
                <a:gd name="T10" fmla="*/ 1048 w 2297"/>
                <a:gd name="T11" fmla="*/ 1164 h 3212"/>
                <a:gd name="T12" fmla="*/ 971 w 2297"/>
                <a:gd name="T13" fmla="*/ 1067 h 3212"/>
                <a:gd name="T14" fmla="*/ 785 w 2297"/>
                <a:gd name="T15" fmla="*/ 1018 h 3212"/>
                <a:gd name="T16" fmla="*/ 94 w 2297"/>
                <a:gd name="T17" fmla="*/ 0 h 3212"/>
                <a:gd name="T18" fmla="*/ 0 w 2297"/>
                <a:gd name="T19" fmla="*/ 63 h 3212"/>
                <a:gd name="T20" fmla="*/ 223 w 2297"/>
                <a:gd name="T21" fmla="*/ 822 h 3212"/>
                <a:gd name="T22" fmla="*/ 603 w 2297"/>
                <a:gd name="T23" fmla="*/ 1133 h 3212"/>
                <a:gd name="T24" fmla="*/ 617 w 2297"/>
                <a:gd name="T25" fmla="*/ 1428 h 3212"/>
                <a:gd name="T26" fmla="*/ 49 w 2297"/>
                <a:gd name="T27" fmla="*/ 2540 h 3212"/>
                <a:gd name="T28" fmla="*/ 149 w 2297"/>
                <a:gd name="T29" fmla="*/ 2591 h 3212"/>
                <a:gd name="T30" fmla="*/ 723 w 2297"/>
                <a:gd name="T31" fmla="*/ 1956 h 3212"/>
                <a:gd name="T32" fmla="*/ 723 w 2297"/>
                <a:gd name="T33" fmla="*/ 3212 h 3212"/>
                <a:gd name="T34" fmla="*/ 912 w 2297"/>
                <a:gd name="T35" fmla="*/ 3212 h 3212"/>
                <a:gd name="T36" fmla="*/ 912 w 2297"/>
                <a:gd name="T37" fmla="*/ 1501 h 3212"/>
                <a:gd name="T38" fmla="*/ 1021 w 2297"/>
                <a:gd name="T39" fmla="*/ 1424 h 3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97" h="3212">
                  <a:moveTo>
                    <a:pt x="1021" y="1424"/>
                  </a:moveTo>
                  <a:cubicBezTo>
                    <a:pt x="1034" y="1408"/>
                    <a:pt x="1043" y="1391"/>
                    <a:pt x="1051" y="1373"/>
                  </a:cubicBezTo>
                  <a:lnTo>
                    <a:pt x="2297" y="1310"/>
                  </a:lnTo>
                  <a:lnTo>
                    <a:pt x="2297" y="1197"/>
                  </a:lnTo>
                  <a:lnTo>
                    <a:pt x="1532" y="993"/>
                  </a:lnTo>
                  <a:lnTo>
                    <a:pt x="1048" y="1164"/>
                  </a:lnTo>
                  <a:cubicBezTo>
                    <a:pt x="1031" y="1127"/>
                    <a:pt x="1006" y="1093"/>
                    <a:pt x="971" y="1067"/>
                  </a:cubicBezTo>
                  <a:cubicBezTo>
                    <a:pt x="915" y="1025"/>
                    <a:pt x="848" y="1010"/>
                    <a:pt x="785" y="1018"/>
                  </a:cubicBezTo>
                  <a:lnTo>
                    <a:pt x="94" y="0"/>
                  </a:lnTo>
                  <a:lnTo>
                    <a:pt x="0" y="63"/>
                  </a:lnTo>
                  <a:lnTo>
                    <a:pt x="223" y="822"/>
                  </a:lnTo>
                  <a:lnTo>
                    <a:pt x="603" y="1133"/>
                  </a:lnTo>
                  <a:cubicBezTo>
                    <a:pt x="544" y="1226"/>
                    <a:pt x="551" y="1344"/>
                    <a:pt x="617" y="1428"/>
                  </a:cubicBezTo>
                  <a:lnTo>
                    <a:pt x="49" y="2540"/>
                  </a:lnTo>
                  <a:lnTo>
                    <a:pt x="149" y="2591"/>
                  </a:lnTo>
                  <a:lnTo>
                    <a:pt x="723" y="1956"/>
                  </a:lnTo>
                  <a:lnTo>
                    <a:pt x="723" y="3212"/>
                  </a:lnTo>
                  <a:lnTo>
                    <a:pt x="912" y="3212"/>
                  </a:lnTo>
                  <a:lnTo>
                    <a:pt x="912" y="1501"/>
                  </a:lnTo>
                  <a:cubicBezTo>
                    <a:pt x="969" y="1485"/>
                    <a:pt x="1005" y="1446"/>
                    <a:pt x="1021" y="14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392" tIns="45696" rIns="91392" bIns="45696" numCol="1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600" dirty="0"/>
            </a:p>
          </p:txBody>
        </p:sp>
      </p:grpSp>
      <p:grpSp>
        <p:nvGrpSpPr>
          <p:cNvPr id="103" name="Group 156">
            <a:extLst>
              <a:ext uri="{FF2B5EF4-FFF2-40B4-BE49-F238E27FC236}">
                <a16:creationId xmlns:a16="http://schemas.microsoft.com/office/drawing/2014/main" id="{0384DAD0-0B05-EF92-B9D5-4395E062F8D6}"/>
              </a:ext>
            </a:extLst>
          </p:cNvPr>
          <p:cNvGrpSpPr/>
          <p:nvPr/>
        </p:nvGrpSpPr>
        <p:grpSpPr>
          <a:xfrm>
            <a:off x="1018343" y="3170281"/>
            <a:ext cx="378480" cy="534781"/>
            <a:chOff x="827631" y="2797299"/>
            <a:chExt cx="1051161" cy="1467202"/>
          </a:xfrm>
        </p:grpSpPr>
        <p:sp>
          <p:nvSpPr>
            <p:cNvPr id="106" name="Rectangle 209">
              <a:extLst>
                <a:ext uri="{FF2B5EF4-FFF2-40B4-BE49-F238E27FC236}">
                  <a16:creationId xmlns:a16="http://schemas.microsoft.com/office/drawing/2014/main" id="{02819E2F-69F8-6E45-5C9D-53462D74E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179" y="3316086"/>
              <a:ext cx="864000" cy="863999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107" name="Rechteck 106">
              <a:extLst>
                <a:ext uri="{FF2B5EF4-FFF2-40B4-BE49-F238E27FC236}">
                  <a16:creationId xmlns:a16="http://schemas.microsoft.com/office/drawing/2014/main" id="{3091F140-18D8-12DC-CD0D-C92775C1ABCB}"/>
                </a:ext>
              </a:extLst>
            </p:cNvPr>
            <p:cNvSpPr/>
            <p:nvPr/>
          </p:nvSpPr>
          <p:spPr>
            <a:xfrm>
              <a:off x="827631" y="3022501"/>
              <a:ext cx="1051161" cy="124200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108" name="Text Box 6">
              <a:extLst>
                <a:ext uri="{FF2B5EF4-FFF2-40B4-BE49-F238E27FC236}">
                  <a16:creationId xmlns:a16="http://schemas.microsoft.com/office/drawing/2014/main" id="{623C002A-E1B0-1997-C628-F1A68CAFD62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10821" y="2797299"/>
              <a:ext cx="884781" cy="38966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Onshore</a:t>
              </a:r>
            </a:p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Wind</a:t>
              </a:r>
            </a:p>
          </p:txBody>
        </p:sp>
        <p:sp>
          <p:nvSpPr>
            <p:cNvPr id="117" name="Freeform 397">
              <a:extLst>
                <a:ext uri="{FF2B5EF4-FFF2-40B4-BE49-F238E27FC236}">
                  <a16:creationId xmlns:a16="http://schemas.microsoft.com/office/drawing/2014/main" id="{C2A245A7-1788-034E-D58D-BDCF09C1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066" y="3443845"/>
              <a:ext cx="432416" cy="573328"/>
            </a:xfrm>
            <a:custGeom>
              <a:avLst/>
              <a:gdLst>
                <a:gd name="T0" fmla="*/ 1021 w 2297"/>
                <a:gd name="T1" fmla="*/ 1424 h 3212"/>
                <a:gd name="T2" fmla="*/ 1051 w 2297"/>
                <a:gd name="T3" fmla="*/ 1373 h 3212"/>
                <a:gd name="T4" fmla="*/ 2297 w 2297"/>
                <a:gd name="T5" fmla="*/ 1310 h 3212"/>
                <a:gd name="T6" fmla="*/ 2297 w 2297"/>
                <a:gd name="T7" fmla="*/ 1197 h 3212"/>
                <a:gd name="T8" fmla="*/ 1532 w 2297"/>
                <a:gd name="T9" fmla="*/ 993 h 3212"/>
                <a:gd name="T10" fmla="*/ 1048 w 2297"/>
                <a:gd name="T11" fmla="*/ 1164 h 3212"/>
                <a:gd name="T12" fmla="*/ 971 w 2297"/>
                <a:gd name="T13" fmla="*/ 1067 h 3212"/>
                <a:gd name="T14" fmla="*/ 785 w 2297"/>
                <a:gd name="T15" fmla="*/ 1018 h 3212"/>
                <a:gd name="T16" fmla="*/ 94 w 2297"/>
                <a:gd name="T17" fmla="*/ 0 h 3212"/>
                <a:gd name="T18" fmla="*/ 0 w 2297"/>
                <a:gd name="T19" fmla="*/ 63 h 3212"/>
                <a:gd name="T20" fmla="*/ 223 w 2297"/>
                <a:gd name="T21" fmla="*/ 822 h 3212"/>
                <a:gd name="T22" fmla="*/ 603 w 2297"/>
                <a:gd name="T23" fmla="*/ 1133 h 3212"/>
                <a:gd name="T24" fmla="*/ 617 w 2297"/>
                <a:gd name="T25" fmla="*/ 1428 h 3212"/>
                <a:gd name="T26" fmla="*/ 49 w 2297"/>
                <a:gd name="T27" fmla="*/ 2540 h 3212"/>
                <a:gd name="T28" fmla="*/ 149 w 2297"/>
                <a:gd name="T29" fmla="*/ 2591 h 3212"/>
                <a:gd name="T30" fmla="*/ 723 w 2297"/>
                <a:gd name="T31" fmla="*/ 1956 h 3212"/>
                <a:gd name="T32" fmla="*/ 723 w 2297"/>
                <a:gd name="T33" fmla="*/ 3212 h 3212"/>
                <a:gd name="T34" fmla="*/ 912 w 2297"/>
                <a:gd name="T35" fmla="*/ 3212 h 3212"/>
                <a:gd name="T36" fmla="*/ 912 w 2297"/>
                <a:gd name="T37" fmla="*/ 1501 h 3212"/>
                <a:gd name="T38" fmla="*/ 1021 w 2297"/>
                <a:gd name="T39" fmla="*/ 1424 h 3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97" h="3212">
                  <a:moveTo>
                    <a:pt x="1021" y="1424"/>
                  </a:moveTo>
                  <a:cubicBezTo>
                    <a:pt x="1034" y="1408"/>
                    <a:pt x="1043" y="1391"/>
                    <a:pt x="1051" y="1373"/>
                  </a:cubicBezTo>
                  <a:lnTo>
                    <a:pt x="2297" y="1310"/>
                  </a:lnTo>
                  <a:lnTo>
                    <a:pt x="2297" y="1197"/>
                  </a:lnTo>
                  <a:lnTo>
                    <a:pt x="1532" y="993"/>
                  </a:lnTo>
                  <a:lnTo>
                    <a:pt x="1048" y="1164"/>
                  </a:lnTo>
                  <a:cubicBezTo>
                    <a:pt x="1031" y="1127"/>
                    <a:pt x="1006" y="1093"/>
                    <a:pt x="971" y="1067"/>
                  </a:cubicBezTo>
                  <a:cubicBezTo>
                    <a:pt x="915" y="1025"/>
                    <a:pt x="848" y="1010"/>
                    <a:pt x="785" y="1018"/>
                  </a:cubicBezTo>
                  <a:lnTo>
                    <a:pt x="94" y="0"/>
                  </a:lnTo>
                  <a:lnTo>
                    <a:pt x="0" y="63"/>
                  </a:lnTo>
                  <a:lnTo>
                    <a:pt x="223" y="822"/>
                  </a:lnTo>
                  <a:lnTo>
                    <a:pt x="603" y="1133"/>
                  </a:lnTo>
                  <a:cubicBezTo>
                    <a:pt x="544" y="1226"/>
                    <a:pt x="551" y="1344"/>
                    <a:pt x="617" y="1428"/>
                  </a:cubicBezTo>
                  <a:lnTo>
                    <a:pt x="49" y="2540"/>
                  </a:lnTo>
                  <a:lnTo>
                    <a:pt x="149" y="2591"/>
                  </a:lnTo>
                  <a:lnTo>
                    <a:pt x="723" y="1956"/>
                  </a:lnTo>
                  <a:lnTo>
                    <a:pt x="723" y="3212"/>
                  </a:lnTo>
                  <a:lnTo>
                    <a:pt x="912" y="3212"/>
                  </a:lnTo>
                  <a:lnTo>
                    <a:pt x="912" y="1501"/>
                  </a:lnTo>
                  <a:cubicBezTo>
                    <a:pt x="969" y="1485"/>
                    <a:pt x="1005" y="1446"/>
                    <a:pt x="1021" y="14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392" tIns="45696" rIns="91392" bIns="45696" numCol="1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600" dirty="0"/>
            </a:p>
          </p:txBody>
        </p:sp>
      </p:grpSp>
      <p:grpSp>
        <p:nvGrpSpPr>
          <p:cNvPr id="118" name="Gruppieren 117">
            <a:extLst>
              <a:ext uri="{FF2B5EF4-FFF2-40B4-BE49-F238E27FC236}">
                <a16:creationId xmlns:a16="http://schemas.microsoft.com/office/drawing/2014/main" id="{9120C2A6-22F7-44BF-3258-DDE1507BC242}"/>
              </a:ext>
            </a:extLst>
          </p:cNvPr>
          <p:cNvGrpSpPr/>
          <p:nvPr/>
        </p:nvGrpSpPr>
        <p:grpSpPr>
          <a:xfrm>
            <a:off x="1457216" y="3170281"/>
            <a:ext cx="378480" cy="534781"/>
            <a:chOff x="1907704" y="3413309"/>
            <a:chExt cx="480327" cy="678688"/>
          </a:xfrm>
        </p:grpSpPr>
        <p:sp>
          <p:nvSpPr>
            <p:cNvPr id="119" name="Rectangle 209">
              <a:extLst>
                <a:ext uri="{FF2B5EF4-FFF2-40B4-BE49-F238E27FC236}">
                  <a16:creationId xmlns:a16="http://schemas.microsoft.com/office/drawing/2014/main" id="{3AB55699-0281-2B72-B343-2050CC2EF8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5934" y="3653286"/>
              <a:ext cx="394804" cy="399663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121" name="Rechteck 120">
              <a:extLst>
                <a:ext uri="{FF2B5EF4-FFF2-40B4-BE49-F238E27FC236}">
                  <a16:creationId xmlns:a16="http://schemas.microsoft.com/office/drawing/2014/main" id="{11A17E0F-0D96-76F4-1304-20DEA7862696}"/>
                </a:ext>
              </a:extLst>
            </p:cNvPr>
            <p:cNvSpPr/>
            <p:nvPr/>
          </p:nvSpPr>
          <p:spPr>
            <a:xfrm>
              <a:off x="1907704" y="3517481"/>
              <a:ext cx="480327" cy="57451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122" name="Text Box 6">
              <a:extLst>
                <a:ext uri="{FF2B5EF4-FFF2-40B4-BE49-F238E27FC236}">
                  <a16:creationId xmlns:a16="http://schemas.microsoft.com/office/drawing/2014/main" id="{2DA137E2-B232-BB3A-DC4B-051BA7EB689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945718" y="3413309"/>
              <a:ext cx="404300" cy="18024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Solar PV</a:t>
              </a:r>
            </a:p>
          </p:txBody>
        </p:sp>
        <p:pic>
          <p:nvPicPr>
            <p:cNvPr id="124" name="Grafik 123" descr="Solarmodule mit einfarbiger Füllung">
              <a:extLst>
                <a:ext uri="{FF2B5EF4-FFF2-40B4-BE49-F238E27FC236}">
                  <a16:creationId xmlns:a16="http://schemas.microsoft.com/office/drawing/2014/main" id="{C66E63CF-12A3-AE57-F48E-A08F218D7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46438" y="3653286"/>
              <a:ext cx="371044" cy="371044"/>
            </a:xfrm>
            <a:prstGeom prst="rect">
              <a:avLst/>
            </a:prstGeom>
          </p:spPr>
        </p:pic>
      </p:grpSp>
      <p:grpSp>
        <p:nvGrpSpPr>
          <p:cNvPr id="125" name="Gruppieren 124">
            <a:extLst>
              <a:ext uri="{FF2B5EF4-FFF2-40B4-BE49-F238E27FC236}">
                <a16:creationId xmlns:a16="http://schemas.microsoft.com/office/drawing/2014/main" id="{A4181A49-CD23-DE73-6AE5-5D87553B4FCE}"/>
              </a:ext>
            </a:extLst>
          </p:cNvPr>
          <p:cNvGrpSpPr/>
          <p:nvPr/>
        </p:nvGrpSpPr>
        <p:grpSpPr>
          <a:xfrm>
            <a:off x="574608" y="3717562"/>
            <a:ext cx="378480" cy="534781"/>
            <a:chOff x="1824224" y="3527882"/>
            <a:chExt cx="480327" cy="678688"/>
          </a:xfrm>
        </p:grpSpPr>
        <p:sp>
          <p:nvSpPr>
            <p:cNvPr id="127" name="Rectangle 209">
              <a:extLst>
                <a:ext uri="{FF2B5EF4-FFF2-40B4-BE49-F238E27FC236}">
                  <a16:creationId xmlns:a16="http://schemas.microsoft.com/office/drawing/2014/main" id="{0A5EAAF4-724C-3715-C6EE-7B6C4DFE9E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454" y="3767859"/>
              <a:ext cx="394804" cy="399663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53972" tIns="35981" rIns="53972" bIns="3598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128" name="Rechteck 127">
              <a:extLst>
                <a:ext uri="{FF2B5EF4-FFF2-40B4-BE49-F238E27FC236}">
                  <a16:creationId xmlns:a16="http://schemas.microsoft.com/office/drawing/2014/main" id="{BE38CE88-2C18-C07C-185C-F6E9F27B1E35}"/>
                </a:ext>
              </a:extLst>
            </p:cNvPr>
            <p:cNvSpPr/>
            <p:nvPr/>
          </p:nvSpPr>
          <p:spPr>
            <a:xfrm>
              <a:off x="1824224" y="3632054"/>
              <a:ext cx="480327" cy="57451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600" dirty="0">
                <a:solidFill>
                  <a:schemeClr val="tx1"/>
                </a:solidFill>
              </a:endParaRPr>
            </a:p>
          </p:txBody>
        </p:sp>
        <p:sp>
          <p:nvSpPr>
            <p:cNvPr id="129" name="Text Box 6">
              <a:extLst>
                <a:ext uri="{FF2B5EF4-FFF2-40B4-BE49-F238E27FC236}">
                  <a16:creationId xmlns:a16="http://schemas.microsoft.com/office/drawing/2014/main" id="{896FA3FE-2974-1600-1064-4928C7C906E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62238" y="3527882"/>
              <a:ext cx="404300" cy="18024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71926" rIns="0" bIns="0" anchor="t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600" dirty="0">
                  <a:solidFill>
                    <a:schemeClr val="accent2"/>
                  </a:solidFill>
                </a:rPr>
                <a:t>Hydro</a:t>
              </a:r>
            </a:p>
          </p:txBody>
        </p:sp>
        <p:pic>
          <p:nvPicPr>
            <p:cNvPr id="131" name="Grafik 130" descr="Wasserkraft mit einfarbiger Füllung">
              <a:extLst>
                <a:ext uri="{FF2B5EF4-FFF2-40B4-BE49-F238E27FC236}">
                  <a16:creationId xmlns:a16="http://schemas.microsoft.com/office/drawing/2014/main" id="{F087054E-CA34-0BA5-E1B4-E629AABB9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901740" y="3802892"/>
              <a:ext cx="331897" cy="331897"/>
            </a:xfrm>
            <a:prstGeom prst="rect">
              <a:avLst/>
            </a:prstGeom>
          </p:spPr>
        </p:pic>
      </p:grpSp>
      <p:grpSp>
        <p:nvGrpSpPr>
          <p:cNvPr id="132" name="Gruppieren 131">
            <a:extLst>
              <a:ext uri="{FF2B5EF4-FFF2-40B4-BE49-F238E27FC236}">
                <a16:creationId xmlns:a16="http://schemas.microsoft.com/office/drawing/2014/main" id="{283E3DE3-3F80-9914-F380-1F976D2CCBEE}"/>
              </a:ext>
            </a:extLst>
          </p:cNvPr>
          <p:cNvGrpSpPr/>
          <p:nvPr/>
        </p:nvGrpSpPr>
        <p:grpSpPr>
          <a:xfrm>
            <a:off x="1015063" y="3724491"/>
            <a:ext cx="378480" cy="534781"/>
            <a:chOff x="378118" y="1331456"/>
            <a:chExt cx="480327" cy="678688"/>
          </a:xfrm>
        </p:grpSpPr>
        <p:grpSp>
          <p:nvGrpSpPr>
            <p:cNvPr id="134" name="Gruppieren 133">
              <a:extLst>
                <a:ext uri="{FF2B5EF4-FFF2-40B4-BE49-F238E27FC236}">
                  <a16:creationId xmlns:a16="http://schemas.microsoft.com/office/drawing/2014/main" id="{B698670B-97AC-6527-FB0C-862C42E290D0}"/>
                </a:ext>
              </a:extLst>
            </p:cNvPr>
            <p:cNvGrpSpPr/>
            <p:nvPr/>
          </p:nvGrpSpPr>
          <p:grpSpPr>
            <a:xfrm>
              <a:off x="378118" y="1331456"/>
              <a:ext cx="480327" cy="678688"/>
              <a:chOff x="1824224" y="3527882"/>
              <a:chExt cx="480327" cy="678688"/>
            </a:xfrm>
          </p:grpSpPr>
          <p:sp>
            <p:nvSpPr>
              <p:cNvPr id="139" name="Rectangle 209">
                <a:extLst>
                  <a:ext uri="{FF2B5EF4-FFF2-40B4-BE49-F238E27FC236}">
                    <a16:creationId xmlns:a16="http://schemas.microsoft.com/office/drawing/2014/main" id="{DB262C8C-7F57-3B43-E900-BC136EC59C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454" y="3767859"/>
                <a:ext cx="394804" cy="399663"/>
              </a:xfrm>
              <a:prstGeom prst="rect">
                <a:avLst/>
              </a:prstGeom>
              <a:solidFill>
                <a:schemeClr val="accent2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53972" tIns="35981" rIns="53972" bIns="35981" anchor="ctr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0" name="Rechteck 139">
                <a:extLst>
                  <a:ext uri="{FF2B5EF4-FFF2-40B4-BE49-F238E27FC236}">
                    <a16:creationId xmlns:a16="http://schemas.microsoft.com/office/drawing/2014/main" id="{56F4775E-5E99-B20D-7387-9DFF54C8CB7C}"/>
                  </a:ext>
                </a:extLst>
              </p:cNvPr>
              <p:cNvSpPr/>
              <p:nvPr/>
            </p:nvSpPr>
            <p:spPr>
              <a:xfrm>
                <a:off x="1824224" y="3632054"/>
                <a:ext cx="480327" cy="574516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1" name="Text Box 6">
                <a:extLst>
                  <a:ext uri="{FF2B5EF4-FFF2-40B4-BE49-F238E27FC236}">
                    <a16:creationId xmlns:a16="http://schemas.microsoft.com/office/drawing/2014/main" id="{28DB8A3D-C90E-D219-62F7-F871A8CA64B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862238" y="3527882"/>
                <a:ext cx="404300" cy="18024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71926" rIns="0" bIns="0" anchor="t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en-US" sz="600" dirty="0">
                    <a:solidFill>
                      <a:schemeClr val="accent2"/>
                    </a:solidFill>
                  </a:rPr>
                  <a:t>Biomass</a:t>
                </a:r>
              </a:p>
            </p:txBody>
          </p:sp>
        </p:grpSp>
        <p:pic>
          <p:nvPicPr>
            <p:cNvPr id="135" name="Grafik 134" descr="Produktion mit einfarbiger Füllung">
              <a:extLst>
                <a:ext uri="{FF2B5EF4-FFF2-40B4-BE49-F238E27FC236}">
                  <a16:creationId xmlns:a16="http://schemas.microsoft.com/office/drawing/2014/main" id="{BBC4F796-F719-C091-23A7-DFF143E17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24863" y="1592723"/>
              <a:ext cx="390086" cy="390086"/>
            </a:xfrm>
            <a:prstGeom prst="rect">
              <a:avLst/>
            </a:prstGeom>
          </p:spPr>
        </p:pic>
        <p:sp>
          <p:nvSpPr>
            <p:cNvPr id="136" name="Ellipse 135">
              <a:extLst>
                <a:ext uri="{FF2B5EF4-FFF2-40B4-BE49-F238E27FC236}">
                  <a16:creationId xmlns:a16="http://schemas.microsoft.com/office/drawing/2014/main" id="{B0A70E5B-D186-3042-8D6B-B1B9F8A5AE52}"/>
                </a:ext>
              </a:extLst>
            </p:cNvPr>
            <p:cNvSpPr/>
            <p:nvPr/>
          </p:nvSpPr>
          <p:spPr>
            <a:xfrm>
              <a:off x="489444" y="1778866"/>
              <a:ext cx="286398" cy="1497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hteck 136">
              <a:extLst>
                <a:ext uri="{FF2B5EF4-FFF2-40B4-BE49-F238E27FC236}">
                  <a16:creationId xmlns:a16="http://schemas.microsoft.com/office/drawing/2014/main" id="{BCC9CDA5-51CE-73B7-1BDC-23A7F7EB14B6}"/>
                </a:ext>
              </a:extLst>
            </p:cNvPr>
            <p:cNvSpPr/>
            <p:nvPr/>
          </p:nvSpPr>
          <p:spPr>
            <a:xfrm>
              <a:off x="481965" y="1841908"/>
              <a:ext cx="66243" cy="83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Halbbogen 137">
              <a:extLst>
                <a:ext uri="{FF2B5EF4-FFF2-40B4-BE49-F238E27FC236}">
                  <a16:creationId xmlns:a16="http://schemas.microsoft.com/office/drawing/2014/main" id="{C1B7A5AF-F064-2278-38DC-94A9B3CBDD6B}"/>
                </a:ext>
              </a:extLst>
            </p:cNvPr>
            <p:cNvSpPr/>
            <p:nvPr/>
          </p:nvSpPr>
          <p:spPr>
            <a:xfrm rot="10800000">
              <a:off x="506129" y="1837705"/>
              <a:ext cx="263922" cy="45719"/>
            </a:xfrm>
            <a:prstGeom prst="blockArc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7207638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Master RUB">
  <a:themeElements>
    <a:clrScheme name="RUB">
      <a:dk1>
        <a:sysClr val="windowText" lastClr="000000"/>
      </a:dk1>
      <a:lt1>
        <a:sysClr val="window" lastClr="FFFFFF"/>
      </a:lt1>
      <a:dk2>
        <a:srgbClr val="003560"/>
      </a:dk2>
      <a:lt2>
        <a:srgbClr val="8DAE10"/>
      </a:lt2>
      <a:accent1>
        <a:srgbClr val="FFCC00"/>
      </a:accent1>
      <a:accent2>
        <a:srgbClr val="EE7203"/>
      </a:accent2>
      <a:accent3>
        <a:srgbClr val="E6332A"/>
      </a:accent3>
      <a:accent4>
        <a:srgbClr val="B71E3F"/>
      </a:accent4>
      <a:accent5>
        <a:srgbClr val="9C5516"/>
      </a:accent5>
      <a:accent6>
        <a:srgbClr val="59211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2" id="{43CB1D65-F373-48A3-96C6-6454B6B0CB8C}" vid="{1E3DC461-0FCD-4F84-AE44-0409E21C572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EE_Praesentation_16zu9</Template>
  <TotalTime>0</TotalTime>
  <Words>2179</Words>
  <Application>Microsoft Office PowerPoint</Application>
  <PresentationFormat>Bildschirmpräsentation (16:9)</PresentationFormat>
  <Paragraphs>463</Paragraphs>
  <Slides>34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38" baseType="lpstr">
      <vt:lpstr>Arial</vt:lpstr>
      <vt:lpstr>Calibri</vt:lpstr>
      <vt:lpstr>Wingdings</vt:lpstr>
      <vt:lpstr>PowerPoint Master RUB</vt:lpstr>
      <vt:lpstr>The delegated act on renewable fuels of non-biological origin in an integrated European energy system model</vt:lpstr>
      <vt:lpstr>Background</vt:lpstr>
      <vt:lpstr>Motivation &amp; Research Question</vt:lpstr>
      <vt:lpstr>Scenarios</vt:lpstr>
      <vt:lpstr>Methodology – Base Model</vt:lpstr>
      <vt:lpstr>PowerPoint-Präsentation</vt:lpstr>
      <vt:lpstr>Potential transport system</vt:lpstr>
      <vt:lpstr>Methodology – Option 1 Island Grid</vt:lpstr>
      <vt:lpstr>Base energy system configuration</vt:lpstr>
      <vt:lpstr>Results</vt:lpstr>
      <vt:lpstr>Long-term avg. marginal costs</vt:lpstr>
      <vt:lpstr>PowerPoint-Präsentation</vt:lpstr>
      <vt:lpstr>PowerPoint-Präsentation</vt:lpstr>
      <vt:lpstr>Transport and production results</vt:lpstr>
      <vt:lpstr>Comparison</vt:lpstr>
      <vt:lpstr>Comparison hydrogen marginal costs</vt:lpstr>
      <vt:lpstr>Comparison transport and production results</vt:lpstr>
      <vt:lpstr>PowerPoint-Präsentation</vt:lpstr>
      <vt:lpstr>Preliminary findings</vt:lpstr>
      <vt:lpstr>Next steps</vt:lpstr>
      <vt:lpstr>Thank you</vt:lpstr>
      <vt:lpstr>CONTACT </vt:lpstr>
      <vt:lpstr>Backup</vt:lpstr>
      <vt:lpstr>Background &amp; Motivation</vt:lpstr>
      <vt:lpstr>Current state of research</vt:lpstr>
      <vt:lpstr>Methodology – Option 2  Renewable Grid</vt:lpstr>
      <vt:lpstr>Methodology – Option 3  Additionality &amp; Correlation</vt:lpstr>
      <vt:lpstr>Methodology – Option 4 Redispatch Avoidance</vt:lpstr>
      <vt:lpstr>Scenarios</vt:lpstr>
      <vt:lpstr>Scenarios+ - Backup</vt:lpstr>
      <vt:lpstr>PowerPoint-Präsentation</vt:lpstr>
      <vt:lpstr>Installed transport capacity</vt:lpstr>
      <vt:lpstr>WACC</vt:lpstr>
      <vt:lpstr>Hydrogen production and transit Belgium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Manuela Kötter, LEE</dc:creator>
  <cp:lastModifiedBy>Linsel, Oliver</cp:lastModifiedBy>
  <cp:revision>80</cp:revision>
  <dcterms:created xsi:type="dcterms:W3CDTF">2019-12-06T09:07:08Z</dcterms:created>
  <dcterms:modified xsi:type="dcterms:W3CDTF">2024-07-16T16:18:42Z</dcterms:modified>
</cp:coreProperties>
</file>